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661" r:id="rId3"/>
    <p:sldId id="664" r:id="rId4"/>
    <p:sldId id="662" r:id="rId5"/>
    <p:sldId id="646" r:id="rId6"/>
    <p:sldId id="663" r:id="rId7"/>
    <p:sldId id="257" r:id="rId8"/>
    <p:sldId id="258" r:id="rId9"/>
    <p:sldId id="259" r:id="rId10"/>
    <p:sldId id="260" r:id="rId11"/>
    <p:sldId id="262" r:id="rId12"/>
    <p:sldId id="261" r:id="rId13"/>
    <p:sldId id="263" r:id="rId14"/>
    <p:sldId id="264" r:id="rId15"/>
    <p:sldId id="265" r:id="rId16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D9D"/>
    <a:srgbClr val="00C999"/>
    <a:srgbClr val="C7FAFE"/>
    <a:srgbClr val="00A5FA"/>
    <a:srgbClr val="C7FFF4"/>
    <a:srgbClr val="ECE7E4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942" y="9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8" d="100"/>
        <a:sy n="5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1031721382855"/>
          <c:y val="5.3934203382339951E-2"/>
          <c:w val="0.69926490917173634"/>
          <c:h val="0.819500669526455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Sheet1!$C$77</c:f>
              <c:strCache>
                <c:ptCount val="1"/>
                <c:pt idx="0">
                  <c:v>Kaikki vastaajat, n=331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Sheet1!$B$78:$B$84</c:f>
              <c:strCache>
                <c:ptCount val="7"/>
                <c:pt idx="0">
                  <c:v>Erittäin myönteisesti</c:v>
                </c:pt>
                <c:pt idx="1">
                  <c:v>Melko myönteisesti</c:v>
                </c:pt>
                <c:pt idx="2">
                  <c:v>En myönteisesti enkä kielteisesti/Neutraali</c:v>
                </c:pt>
                <c:pt idx="3">
                  <c:v>Melko kielteisesti</c:v>
                </c:pt>
                <c:pt idx="4">
                  <c:v>Erittäin kielteisesti</c:v>
                </c:pt>
                <c:pt idx="5">
                  <c:v>En osaa sanoa</c:v>
                </c:pt>
                <c:pt idx="6">
                  <c:v>En tunne kyseistä tuulivoimahanketta</c:v>
                </c:pt>
              </c:strCache>
            </c:strRef>
          </c:cat>
          <c:val>
            <c:numRef>
              <c:f>Sheet1!$C$78:$C$84</c:f>
              <c:numCache>
                <c:formatCode>0%</c:formatCode>
                <c:ptCount val="7"/>
                <c:pt idx="0">
                  <c:v>0.23</c:v>
                </c:pt>
                <c:pt idx="1">
                  <c:v>0.18099999999999999</c:v>
                </c:pt>
                <c:pt idx="2">
                  <c:v>0.27200000000000002</c:v>
                </c:pt>
                <c:pt idx="3">
                  <c:v>9.0999999999999998E-2</c:v>
                </c:pt>
                <c:pt idx="4">
                  <c:v>0.17799999999999999</c:v>
                </c:pt>
                <c:pt idx="5">
                  <c:v>2.7E-2</c:v>
                </c:pt>
                <c:pt idx="6">
                  <c:v>2.1000000000000001E-2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1F-4F93-B8FF-FA93092AA4B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111630895"/>
        <c:axId val="68747615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Sheet1!$D$77</c15:sqref>
                        </c15:formulaRef>
                      </c:ext>
                    </c:extLst>
                    <c:strCache>
                      <c:ptCount val="1"/>
                      <c:pt idx="0">
                        <c:v>SUKUPUOLI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numFmt formatCode="0%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Sheet1!$D$78:$D$84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069C-4032-B251-74021386BFD7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Sheet1!$E$77</c15:sqref>
                        </c15:formulaRef>
                      </c:ext>
                    </c:extLst>
                    <c:strCache>
                      <c:ptCount val="1"/>
                      <c:pt idx="0">
                        <c:v>Mies, n=208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Sheet1!$E$78:$E$84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0.25</c:v>
                      </c:pt>
                      <c:pt idx="1">
                        <c:v>0.20699999999999999</c:v>
                      </c:pt>
                      <c:pt idx="2">
                        <c:v>0.255</c:v>
                      </c:pt>
                      <c:pt idx="3">
                        <c:v>8.6999999999999994E-2</c:v>
                      </c:pt>
                      <c:pt idx="4">
                        <c:v>0.159</c:v>
                      </c:pt>
                      <c:pt idx="5">
                        <c:v>1.9E-2</c:v>
                      </c:pt>
                      <c:pt idx="6">
                        <c:v>2.4E-2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A23F-45AD-8403-22D3EDECEF62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Sheet1!$F$77</c15:sqref>
                        </c15:formulaRef>
                      </c:ext>
                    </c:extLst>
                    <c:strCache>
                      <c:ptCount val="1"/>
                      <c:pt idx="0">
                        <c:v>Nainen, n=123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Sheet1!$F$78:$F$84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0.19500000000000001</c:v>
                      </c:pt>
                      <c:pt idx="1">
                        <c:v>0.13800000000000001</c:v>
                      </c:pt>
                      <c:pt idx="2">
                        <c:v>0.30099999999999999</c:v>
                      </c:pt>
                      <c:pt idx="3">
                        <c:v>9.8000000000000004E-2</c:v>
                      </c:pt>
                      <c:pt idx="4">
                        <c:v>0.21099999999999999</c:v>
                      </c:pt>
                      <c:pt idx="5">
                        <c:v>4.1000000000000002E-2</c:v>
                      </c:pt>
                      <c:pt idx="6">
                        <c:v>1.6E-2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187E-4E87-906D-DBB0F7564598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Sheet1!$G$77</c15:sqref>
                        </c15:formulaRef>
                      </c:ext>
                    </c:extLst>
                    <c:strCache>
                      <c:ptCount val="1"/>
                      <c:pt idx="0">
                        <c:v>Muu, n=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Sheet1!$G$78:$G$84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187E-4E87-906D-DBB0F7564598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Sheet1!$H$77</c15:sqref>
                        </c15:formulaRef>
                      </c:ext>
                    </c:extLst>
                    <c:strCache>
                      <c:ptCount val="1"/>
                      <c:pt idx="0">
                        <c:v>IKÄRYHMÄ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dLbls>
                  <c:numFmt formatCode="0%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Sheet1!$H$78:$H$84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187E-4E87-906D-DBB0F7564598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Sheet1!$I$77</c15:sqref>
                        </c15:formulaRef>
                      </c:ext>
                    </c:extLst>
                    <c:strCache>
                      <c:ptCount val="1"/>
                      <c:pt idx="0">
                        <c:v>0-29, n=13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numFmt formatCode="0%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Sheet1!$I$78:$I$84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0.308</c:v>
                      </c:pt>
                      <c:pt idx="1">
                        <c:v>0.154</c:v>
                      </c:pt>
                      <c:pt idx="2">
                        <c:v>0.23100000000000001</c:v>
                      </c:pt>
                      <c:pt idx="4">
                        <c:v>0.308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10E5-45C3-AC21-1C595E3C1102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Sheet1!$J$77</c15:sqref>
                        </c15:formulaRef>
                      </c:ext>
                    </c:extLst>
                    <c:strCache>
                      <c:ptCount val="1"/>
                      <c:pt idx="0">
                        <c:v>30-44, n=32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Sheet1!$J$78:$J$84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0.156</c:v>
                      </c:pt>
                      <c:pt idx="1">
                        <c:v>0.188</c:v>
                      </c:pt>
                      <c:pt idx="2">
                        <c:v>0.25</c:v>
                      </c:pt>
                      <c:pt idx="3">
                        <c:v>0.125</c:v>
                      </c:pt>
                      <c:pt idx="4">
                        <c:v>0.188</c:v>
                      </c:pt>
                      <c:pt idx="5">
                        <c:v>3.1E-2</c:v>
                      </c:pt>
                      <c:pt idx="6">
                        <c:v>6.3E-2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FFFB-45CA-A343-3C9E1F34B734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Sheet1!$K$77</c15:sqref>
                        </c15:formulaRef>
                      </c:ext>
                    </c:extLst>
                    <c:strCache>
                      <c:ptCount val="1"/>
                      <c:pt idx="0">
                        <c:v>30-50, n=58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Sheet1!$K$78:$K$84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0.224</c:v>
                      </c:pt>
                      <c:pt idx="1">
                        <c:v>0.17199999999999999</c:v>
                      </c:pt>
                      <c:pt idx="2">
                        <c:v>0.24099999999999999</c:v>
                      </c:pt>
                      <c:pt idx="3">
                        <c:v>0.121</c:v>
                      </c:pt>
                      <c:pt idx="4">
                        <c:v>0.17199999999999999</c:v>
                      </c:pt>
                      <c:pt idx="5">
                        <c:v>3.4000000000000002E-2</c:v>
                      </c:pt>
                      <c:pt idx="6">
                        <c:v>3.4000000000000002E-2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FFFB-45CA-A343-3C9E1F34B734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Sheet1!$L$77</c15:sqref>
                        </c15:formulaRef>
                      </c:ext>
                    </c:extLst>
                    <c:strCache>
                      <c:ptCount val="1"/>
                      <c:pt idx="0">
                        <c:v>60-74, n=119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Sheet1!$L$78:$L$84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0.17599999999999999</c:v>
                      </c:pt>
                      <c:pt idx="1">
                        <c:v>0.17599999999999999</c:v>
                      </c:pt>
                      <c:pt idx="2">
                        <c:v>0.311</c:v>
                      </c:pt>
                      <c:pt idx="3">
                        <c:v>6.7000000000000004E-2</c:v>
                      </c:pt>
                      <c:pt idx="4">
                        <c:v>0.23499999999999999</c:v>
                      </c:pt>
                      <c:pt idx="5">
                        <c:v>2.5000000000000001E-2</c:v>
                      </c:pt>
                      <c:pt idx="6">
                        <c:v>8.0000000000000002E-3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FFFB-45CA-A343-3C9E1F34B734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Sheet1!$M$77</c15:sqref>
                        </c15:formulaRef>
                      </c:ext>
                    </c:extLst>
                    <c:strCache>
                      <c:ptCount val="1"/>
                      <c:pt idx="0">
                        <c:v>75+, n=102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Sheet1!$M$78:$M$84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0.27500000000000002</c:v>
                      </c:pt>
                      <c:pt idx="1">
                        <c:v>0.17599999999999999</c:v>
                      </c:pt>
                      <c:pt idx="2">
                        <c:v>0.27500000000000002</c:v>
                      </c:pt>
                      <c:pt idx="3">
                        <c:v>0.11799999999999999</c:v>
                      </c:pt>
                      <c:pt idx="4">
                        <c:v>9.8000000000000004E-2</c:v>
                      </c:pt>
                      <c:pt idx="5">
                        <c:v>2.9000000000000001E-2</c:v>
                      </c:pt>
                      <c:pt idx="6">
                        <c:v>2.9000000000000001E-2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FFFB-45CA-A343-3C9E1F34B734}"/>
                  </c:ext>
                </c:extLst>
              </c15:ser>
            </c15:filteredBarSeries>
            <c15:filteredBarSeries>
              <c15:ser>
                <c:idx val="11"/>
                <c:order val="1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Sheet1!$N$77</c15:sqref>
                        </c15:formulaRef>
                      </c:ext>
                    </c:extLst>
                    <c:strCache>
                      <c:ptCount val="1"/>
                      <c:pt idx="0">
                        <c:v>ETÄISYYS TUULIPUISTOSTA</c:v>
                      </c:pt>
                    </c:strCache>
                  </c:strRef>
                </c:tx>
                <c:spPr>
                  <a:solidFill>
                    <a:schemeClr val="accent6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Sheet1!$N$78:$N$84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FFFB-45CA-A343-3C9E1F34B734}"/>
                  </c:ext>
                </c:extLst>
              </c15:ser>
            </c15:filteredBarSeries>
            <c15:filteredBarSeries>
              <c15:ser>
                <c:idx val="12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Sheet1!$O$77</c15:sqref>
                        </c15:formulaRef>
                      </c:ext>
                    </c:extLst>
                    <c:strCache>
                      <c:ptCount val="1"/>
                      <c:pt idx="0">
                        <c:v>Alle 5 km, n=26</c:v>
                      </c:pt>
                    </c:strCache>
                  </c:strRef>
                </c:tx>
                <c:spPr>
                  <a:solidFill>
                    <a:schemeClr val="accent1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Sheet1!$O$78:$O$84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 formatCode="0%">
                        <c:v>0.192</c:v>
                      </c:pt>
                      <c:pt idx="2" formatCode="0%">
                        <c:v>0.154</c:v>
                      </c:pt>
                      <c:pt idx="3" formatCode="0%">
                        <c:v>0.115</c:v>
                      </c:pt>
                      <c:pt idx="4" formatCode="0%">
                        <c:v>0.46200000000000002</c:v>
                      </c:pt>
                      <c:pt idx="5" formatCode="0%">
                        <c:v>7.6999999999999999E-2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FFFB-45CA-A343-3C9E1F34B734}"/>
                  </c:ext>
                </c:extLst>
              </c15:ser>
            </c15:filteredBarSeries>
            <c15:filteredBarSeries>
              <c15:ser>
                <c:idx val="13"/>
                <c:order val="1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Sheet1!$P$77</c15:sqref>
                        </c15:formulaRef>
                      </c:ext>
                    </c:extLst>
                    <c:strCache>
                      <c:ptCount val="1"/>
                      <c:pt idx="0">
                        <c:v>5-10 km, n=38</c:v>
                      </c:pt>
                    </c:strCache>
                  </c:strRef>
                </c:tx>
                <c:spPr>
                  <a:solidFill>
                    <a:schemeClr val="accent2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Sheet1!$P$78:$P$84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0.26300000000000001</c:v>
                      </c:pt>
                      <c:pt idx="1">
                        <c:v>0.184</c:v>
                      </c:pt>
                      <c:pt idx="2">
                        <c:v>0.26300000000000001</c:v>
                      </c:pt>
                      <c:pt idx="3">
                        <c:v>2.5999999999999999E-2</c:v>
                      </c:pt>
                      <c:pt idx="4">
                        <c:v>0.21099999999999999</c:v>
                      </c:pt>
                      <c:pt idx="5">
                        <c:v>5.2999999999999999E-2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FFFB-45CA-A343-3C9E1F34B734}"/>
                  </c:ext>
                </c:extLst>
              </c15:ser>
            </c15:filteredBarSeries>
            <c15:filteredBarSeries>
              <c15:ser>
                <c:idx val="14"/>
                <c:order val="1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Sheet1!$Q$77</c15:sqref>
                        </c15:formulaRef>
                      </c:ext>
                    </c:extLst>
                    <c:strCache>
                      <c:ptCount val="1"/>
                      <c:pt idx="0">
                        <c:v>11-20 km, n=107</c:v>
                      </c:pt>
                    </c:strCache>
                  </c:strRef>
                </c:tx>
                <c:spPr>
                  <a:solidFill>
                    <a:schemeClr val="accent3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Sheet1!$Q$78:$Q$84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0.23400000000000001</c:v>
                      </c:pt>
                      <c:pt idx="1">
                        <c:v>0.19600000000000001</c:v>
                      </c:pt>
                      <c:pt idx="2">
                        <c:v>0.24299999999999999</c:v>
                      </c:pt>
                      <c:pt idx="3">
                        <c:v>0.112</c:v>
                      </c:pt>
                      <c:pt idx="4">
                        <c:v>0.17799999999999999</c:v>
                      </c:pt>
                      <c:pt idx="5">
                        <c:v>1.9E-2</c:v>
                      </c:pt>
                      <c:pt idx="6">
                        <c:v>1.9E-2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FFFB-45CA-A343-3C9E1F34B734}"/>
                  </c:ext>
                </c:extLst>
              </c15:ser>
            </c15:filteredBarSeries>
            <c15:filteredBarSeries>
              <c15:ser>
                <c:idx val="15"/>
                <c:order val="1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Sheet1!$R$77</c15:sqref>
                        </c15:formulaRef>
                      </c:ext>
                    </c:extLst>
                    <c:strCache>
                      <c:ptCount val="1"/>
                      <c:pt idx="0">
                        <c:v>Yli 20 km, n=106</c:v>
                      </c:pt>
                    </c:strCache>
                  </c:strRef>
                </c:tx>
                <c:spPr>
                  <a:solidFill>
                    <a:schemeClr val="accent4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Sheet1!$R$78:$R$84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0.22600000000000001</c:v>
                      </c:pt>
                      <c:pt idx="1">
                        <c:v>0.22600000000000001</c:v>
                      </c:pt>
                      <c:pt idx="2">
                        <c:v>0.32100000000000001</c:v>
                      </c:pt>
                      <c:pt idx="3">
                        <c:v>8.5000000000000006E-2</c:v>
                      </c:pt>
                      <c:pt idx="4">
                        <c:v>0.104</c:v>
                      </c:pt>
                      <c:pt idx="5">
                        <c:v>2.8000000000000001E-2</c:v>
                      </c:pt>
                      <c:pt idx="6">
                        <c:v>8.9999999999999993E-3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FFFB-45CA-A343-3C9E1F34B734}"/>
                  </c:ext>
                </c:extLst>
              </c15:ser>
            </c15:filteredBarSeries>
            <c15:filteredBarSeries>
              <c15:ser>
                <c:idx val="16"/>
                <c:order val="1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Sheet1!$S$77</c15:sqref>
                        </c15:formulaRef>
                      </c:ext>
                    </c:extLst>
                    <c:strCache>
                      <c:ptCount val="1"/>
                      <c:pt idx="0">
                        <c:v>En osaa sanoa, n=54</c:v>
                      </c:pt>
                    </c:strCache>
                  </c:strRef>
                </c:tx>
                <c:spPr>
                  <a:solidFill>
                    <a:schemeClr val="accent5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Sheet1!$S$78:$S$84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0.222</c:v>
                      </c:pt>
                      <c:pt idx="1">
                        <c:v>0.14799999999999999</c:v>
                      </c:pt>
                      <c:pt idx="2">
                        <c:v>0.29599999999999999</c:v>
                      </c:pt>
                      <c:pt idx="3">
                        <c:v>9.2999999999999999E-2</c:v>
                      </c:pt>
                      <c:pt idx="4">
                        <c:v>0.16700000000000001</c:v>
                      </c:pt>
                      <c:pt idx="6">
                        <c:v>7.3999999999999996E-2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FFFB-45CA-A343-3C9E1F34B734}"/>
                  </c:ext>
                </c:extLst>
              </c15:ser>
            </c15:filteredBarSeries>
            <c15:filteredBarSeries>
              <c15:ser>
                <c:idx val="17"/>
                <c:order val="1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Sheet1!$T$77</c15:sqref>
                        </c15:formulaRef>
                      </c:ext>
                    </c:extLst>
                    <c:strCache>
                      <c:ptCount val="1"/>
                      <c:pt idx="0">
                        <c:v>SUHTAUTUMINEN HANKKEESEEN</c:v>
                      </c:pt>
                    </c:strCache>
                  </c:strRef>
                </c:tx>
                <c:spPr>
                  <a:solidFill>
                    <a:schemeClr val="accent6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Sheet1!$T$78:$T$84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FFFB-45CA-A343-3C9E1F34B734}"/>
                  </c:ext>
                </c:extLst>
              </c15:ser>
            </c15:filteredBarSeries>
            <c15:filteredBarSeries>
              <c15:ser>
                <c:idx val="18"/>
                <c:order val="1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Sheet1!$U$77</c15:sqref>
                        </c15:formulaRef>
                      </c:ext>
                    </c:extLst>
                    <c:strCache>
                      <c:ptCount val="1"/>
                      <c:pt idx="0">
                        <c:v>Myönteisesti, n=136</c:v>
                      </c:pt>
                    </c:strCache>
                  </c:strRef>
                </c:tx>
                <c:spPr>
                  <a:solidFill>
                    <a:schemeClr val="accent1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Sheet1!$U$78:$U$84</c15:sqref>
                        </c15:formulaRef>
                      </c:ext>
                    </c:extLst>
                    <c:numCache>
                      <c:formatCode>0%</c:formatCode>
                      <c:ptCount val="7"/>
                      <c:pt idx="0">
                        <c:v>0.55900000000000005</c:v>
                      </c:pt>
                      <c:pt idx="1">
                        <c:v>0.441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FFFB-45CA-A343-3C9E1F34B734}"/>
                  </c:ext>
                </c:extLst>
              </c15:ser>
            </c15:filteredBarSeries>
            <c15:filteredBarSeries>
              <c15:ser>
                <c:idx val="19"/>
                <c:order val="1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Sheet1!$V$77</c15:sqref>
                        </c15:formulaRef>
                      </c:ext>
                    </c:extLst>
                    <c:strCache>
                      <c:ptCount val="1"/>
                      <c:pt idx="0">
                        <c:v>Neutraali, n=90</c:v>
                      </c:pt>
                    </c:strCache>
                  </c:strRef>
                </c:tx>
                <c:spPr>
                  <a:solidFill>
                    <a:schemeClr val="accent2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Sheet1!$V$78:$V$84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2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FFFB-45CA-A343-3C9E1F34B734}"/>
                  </c:ext>
                </c:extLst>
              </c15:ser>
            </c15:filteredBarSeries>
            <c15:filteredBarSeries>
              <c15:ser>
                <c:idx val="20"/>
                <c:order val="2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Sheet1!$W$77</c15:sqref>
                        </c15:formulaRef>
                      </c:ext>
                    </c:extLst>
                    <c:strCache>
                      <c:ptCount val="1"/>
                      <c:pt idx="0">
                        <c:v>Kielteisesti, n=89</c:v>
                      </c:pt>
                    </c:strCache>
                  </c:strRef>
                </c:tx>
                <c:spPr>
                  <a:solidFill>
                    <a:schemeClr val="accent3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Sheet1!$W$78:$W$84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3" formatCode="0%">
                        <c:v>0.33700000000000002</c:v>
                      </c:pt>
                      <c:pt idx="4" formatCode="0%">
                        <c:v>0.66300000000000003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FFFB-45CA-A343-3C9E1F34B734}"/>
                  </c:ext>
                </c:extLst>
              </c15:ser>
            </c15:filteredBarSeries>
            <c15:filteredBarSeries>
              <c15:ser>
                <c:idx val="21"/>
                <c:order val="2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Sheet1!$X$77</c15:sqref>
                        </c15:formulaRef>
                      </c:ext>
                    </c:extLst>
                    <c:strCache>
                      <c:ptCount val="1"/>
                      <c:pt idx="0">
                        <c:v>En osaa sanoa, n=9</c:v>
                      </c:pt>
                    </c:strCache>
                  </c:strRef>
                </c:tx>
                <c:spPr>
                  <a:solidFill>
                    <a:schemeClr val="accent4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Sheet1!$X$78:$X$84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5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FFFB-45CA-A343-3C9E1F34B734}"/>
                  </c:ext>
                </c:extLst>
              </c15:ser>
            </c15:filteredBarSeries>
            <c15:filteredBarSeries>
              <c15:ser>
                <c:idx val="22"/>
                <c:order val="2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Sheet1!$Y$77</c15:sqref>
                        </c15:formulaRef>
                      </c:ext>
                    </c:extLst>
                    <c:strCache>
                      <c:ptCount val="1"/>
                      <c:pt idx="0">
                        <c:v>En tunne  tuulivoimahanketta, n=7</c:v>
                      </c:pt>
                    </c:strCache>
                  </c:strRef>
                </c:tx>
                <c:spPr>
                  <a:solidFill>
                    <a:schemeClr val="accent5">
                      <a:lumMod val="8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i-FI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Sheet1!$B$78:$B$84</c15:sqref>
                        </c15:formulaRef>
                      </c:ext>
                    </c:extLst>
                    <c:strCache>
                      <c:ptCount val="7"/>
                      <c:pt idx="0">
                        <c:v>Erittäin myönteisesti</c:v>
                      </c:pt>
                      <c:pt idx="1">
                        <c:v>Melko myönteisesti</c:v>
                      </c:pt>
                      <c:pt idx="2">
                        <c:v>En myönteisesti enkä kielteisesti/Neutraali</c:v>
                      </c:pt>
                      <c:pt idx="3">
                        <c:v>Melko kielteisesti</c:v>
                      </c:pt>
                      <c:pt idx="4">
                        <c:v>Erittäin kielteisesti</c:v>
                      </c:pt>
                      <c:pt idx="5">
                        <c:v>En osaa sanoa</c:v>
                      </c:pt>
                      <c:pt idx="6">
                        <c:v>En tunne kyseistä tuulivoimahanketta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Sheet1!$Y$78:$Y$84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6" formatCode="0%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F-FFFB-45CA-A343-3C9E1F34B734}"/>
                  </c:ext>
                </c:extLst>
              </c15:ser>
            </c15:filteredBarSeries>
          </c:ext>
        </c:extLst>
      </c:barChart>
      <c:catAx>
        <c:axId val="1116308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8747615"/>
        <c:crosses val="autoZero"/>
        <c:auto val="1"/>
        <c:lblAlgn val="ctr"/>
        <c:lblOffset val="100"/>
        <c:noMultiLvlLbl val="0"/>
      </c:catAx>
      <c:valAx>
        <c:axId val="68747615"/>
        <c:scaling>
          <c:orientation val="minMax"/>
        </c:scaling>
        <c:delete val="0"/>
        <c:axPos val="t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30895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850251949716057"/>
          <c:y val="2.7367217293963273E-2"/>
          <c:w val="0.18087362715533475"/>
          <c:h val="0.10614845108163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1031721382855"/>
          <c:y val="5.3934203382339951E-2"/>
          <c:w val="0.69926490917173634"/>
          <c:h val="0.819500669526455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Sheet1!$B$78</c:f>
              <c:strCache>
                <c:ptCount val="1"/>
                <c:pt idx="0">
                  <c:v>Erittäin myönteisesti</c:v>
                </c:pt>
              </c:strCache>
            </c:strRef>
          </c:tx>
          <c:spPr>
            <a:solidFill>
              <a:schemeClr val="accent3">
                <a:lumMod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Sheet1!$C$77:$Y$77</c:f>
              <c:strCache>
                <c:ptCount val="16"/>
                <c:pt idx="0">
                  <c:v>Kaikki vastaajat, n=331</c:v>
                </c:pt>
                <c:pt idx="1">
                  <c:v>SUKUPUOLI</c:v>
                </c:pt>
                <c:pt idx="2">
                  <c:v>Mies, n=208</c:v>
                </c:pt>
                <c:pt idx="3">
                  <c:v>Nainen, n=123</c:v>
                </c:pt>
                <c:pt idx="4">
                  <c:v>IKÄRYHMÄ</c:v>
                </c:pt>
                <c:pt idx="5">
                  <c:v>0-29, n=13</c:v>
                </c:pt>
                <c:pt idx="6">
                  <c:v>30-44, n=32</c:v>
                </c:pt>
                <c:pt idx="7">
                  <c:v>30-50, n=58</c:v>
                </c:pt>
                <c:pt idx="8">
                  <c:v>60-74, n=119</c:v>
                </c:pt>
                <c:pt idx="9">
                  <c:v>75+, n=102</c:v>
                </c:pt>
                <c:pt idx="10">
                  <c:v>ETÄISYYS TUULIPUISTOSTA</c:v>
                </c:pt>
                <c:pt idx="11">
                  <c:v>Alle 5 km, n=26</c:v>
                </c:pt>
                <c:pt idx="12">
                  <c:v>5-10 km, n=38</c:v>
                </c:pt>
                <c:pt idx="13">
                  <c:v>11-20 km, n=107</c:v>
                </c:pt>
                <c:pt idx="14">
                  <c:v>Yli 20 km, n=106</c:v>
                </c:pt>
                <c:pt idx="15">
                  <c:v>En osaa sanoa, n=54</c:v>
                </c:pt>
              </c:strCache>
              <c:extLst/>
            </c:strRef>
          </c:cat>
          <c:val>
            <c:numRef>
              <c:f>Sheet1!$C$78:$Y$78</c:f>
              <c:numCache>
                <c:formatCode>General</c:formatCode>
                <c:ptCount val="16"/>
                <c:pt idx="0" formatCode="0%">
                  <c:v>0.23</c:v>
                </c:pt>
                <c:pt idx="2" formatCode="0%">
                  <c:v>0.25</c:v>
                </c:pt>
                <c:pt idx="3" formatCode="0%">
                  <c:v>0.19500000000000001</c:v>
                </c:pt>
                <c:pt idx="5" formatCode="0%">
                  <c:v>0.308</c:v>
                </c:pt>
                <c:pt idx="6" formatCode="0%">
                  <c:v>0.156</c:v>
                </c:pt>
                <c:pt idx="7" formatCode="0%">
                  <c:v>0.224</c:v>
                </c:pt>
                <c:pt idx="8" formatCode="0%">
                  <c:v>0.17599999999999999</c:v>
                </c:pt>
                <c:pt idx="9" formatCode="0%">
                  <c:v>0.27500000000000002</c:v>
                </c:pt>
                <c:pt idx="11" formatCode="0%">
                  <c:v>0.192</c:v>
                </c:pt>
                <c:pt idx="12" formatCode="0%">
                  <c:v>0.26300000000000001</c:v>
                </c:pt>
                <c:pt idx="13" formatCode="0%">
                  <c:v>0.23400000000000001</c:v>
                </c:pt>
                <c:pt idx="14" formatCode="0%">
                  <c:v>0.22600000000000001</c:v>
                </c:pt>
                <c:pt idx="15" formatCode="0%">
                  <c:v>0.222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51F-4F93-B8FF-FA93092AA4BD}"/>
            </c:ext>
          </c:extLst>
        </c:ser>
        <c:ser>
          <c:idx val="1"/>
          <c:order val="1"/>
          <c:tx>
            <c:strRef>
              <c:f>Sheet1!$B$79</c:f>
              <c:strCache>
                <c:ptCount val="1"/>
                <c:pt idx="0">
                  <c:v>Melko myönteisesti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Sheet1!$C$77:$Y$77</c:f>
              <c:strCache>
                <c:ptCount val="16"/>
                <c:pt idx="0">
                  <c:v>Kaikki vastaajat, n=331</c:v>
                </c:pt>
                <c:pt idx="1">
                  <c:v>SUKUPUOLI</c:v>
                </c:pt>
                <c:pt idx="2">
                  <c:v>Mies, n=208</c:v>
                </c:pt>
                <c:pt idx="3">
                  <c:v>Nainen, n=123</c:v>
                </c:pt>
                <c:pt idx="4">
                  <c:v>IKÄRYHMÄ</c:v>
                </c:pt>
                <c:pt idx="5">
                  <c:v>0-29, n=13</c:v>
                </c:pt>
                <c:pt idx="6">
                  <c:v>30-44, n=32</c:v>
                </c:pt>
                <c:pt idx="7">
                  <c:v>30-50, n=58</c:v>
                </c:pt>
                <c:pt idx="8">
                  <c:v>60-74, n=119</c:v>
                </c:pt>
                <c:pt idx="9">
                  <c:v>75+, n=102</c:v>
                </c:pt>
                <c:pt idx="10">
                  <c:v>ETÄISYYS TUULIPUISTOSTA</c:v>
                </c:pt>
                <c:pt idx="11">
                  <c:v>Alle 5 km, n=26</c:v>
                </c:pt>
                <c:pt idx="12">
                  <c:v>5-10 km, n=38</c:v>
                </c:pt>
                <c:pt idx="13">
                  <c:v>11-20 km, n=107</c:v>
                </c:pt>
                <c:pt idx="14">
                  <c:v>Yli 20 km, n=106</c:v>
                </c:pt>
                <c:pt idx="15">
                  <c:v>En osaa sanoa, n=54</c:v>
                </c:pt>
              </c:strCache>
              <c:extLst/>
            </c:strRef>
          </c:cat>
          <c:val>
            <c:numRef>
              <c:f>Sheet1!$C$79:$Y$79</c:f>
              <c:numCache>
                <c:formatCode>General</c:formatCode>
                <c:ptCount val="16"/>
                <c:pt idx="0" formatCode="0%">
                  <c:v>0.18099999999999999</c:v>
                </c:pt>
                <c:pt idx="2" formatCode="0%">
                  <c:v>0.20699999999999999</c:v>
                </c:pt>
                <c:pt idx="3" formatCode="0%">
                  <c:v>0.13800000000000001</c:v>
                </c:pt>
                <c:pt idx="5" formatCode="0%">
                  <c:v>0.154</c:v>
                </c:pt>
                <c:pt idx="6" formatCode="0%">
                  <c:v>0.188</c:v>
                </c:pt>
                <c:pt idx="7" formatCode="0%">
                  <c:v>0.17199999999999999</c:v>
                </c:pt>
                <c:pt idx="8" formatCode="0%">
                  <c:v>0.17599999999999999</c:v>
                </c:pt>
                <c:pt idx="9" formatCode="0%">
                  <c:v>0.17599999999999999</c:v>
                </c:pt>
                <c:pt idx="12" formatCode="0%">
                  <c:v>0.184</c:v>
                </c:pt>
                <c:pt idx="13" formatCode="0%">
                  <c:v>0.19600000000000001</c:v>
                </c:pt>
                <c:pt idx="14" formatCode="0%">
                  <c:v>0.22600000000000001</c:v>
                </c:pt>
                <c:pt idx="15" formatCode="0%">
                  <c:v>0.14799999999999999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069C-4032-B251-74021386BFD7}"/>
            </c:ext>
          </c:extLst>
        </c:ser>
        <c:ser>
          <c:idx val="2"/>
          <c:order val="2"/>
          <c:tx>
            <c:strRef>
              <c:f>Sheet1!$B$80</c:f>
              <c:strCache>
                <c:ptCount val="1"/>
                <c:pt idx="0">
                  <c:v>En myönteisesti enkä kielteisesti/Neutraali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Sheet1!$C$77:$Y$77</c:f>
              <c:strCache>
                <c:ptCount val="16"/>
                <c:pt idx="0">
                  <c:v>Kaikki vastaajat, n=331</c:v>
                </c:pt>
                <c:pt idx="1">
                  <c:v>SUKUPUOLI</c:v>
                </c:pt>
                <c:pt idx="2">
                  <c:v>Mies, n=208</c:v>
                </c:pt>
                <c:pt idx="3">
                  <c:v>Nainen, n=123</c:v>
                </c:pt>
                <c:pt idx="4">
                  <c:v>IKÄRYHMÄ</c:v>
                </c:pt>
                <c:pt idx="5">
                  <c:v>0-29, n=13</c:v>
                </c:pt>
                <c:pt idx="6">
                  <c:v>30-44, n=32</c:v>
                </c:pt>
                <c:pt idx="7">
                  <c:v>30-50, n=58</c:v>
                </c:pt>
                <c:pt idx="8">
                  <c:v>60-74, n=119</c:v>
                </c:pt>
                <c:pt idx="9">
                  <c:v>75+, n=102</c:v>
                </c:pt>
                <c:pt idx="10">
                  <c:v>ETÄISYYS TUULIPUISTOSTA</c:v>
                </c:pt>
                <c:pt idx="11">
                  <c:v>Alle 5 km, n=26</c:v>
                </c:pt>
                <c:pt idx="12">
                  <c:v>5-10 km, n=38</c:v>
                </c:pt>
                <c:pt idx="13">
                  <c:v>11-20 km, n=107</c:v>
                </c:pt>
                <c:pt idx="14">
                  <c:v>Yli 20 km, n=106</c:v>
                </c:pt>
                <c:pt idx="15">
                  <c:v>En osaa sanoa, n=54</c:v>
                </c:pt>
              </c:strCache>
              <c:extLst/>
            </c:strRef>
          </c:cat>
          <c:val>
            <c:numRef>
              <c:f>Sheet1!$C$80:$Y$80</c:f>
              <c:numCache>
                <c:formatCode>General</c:formatCode>
                <c:ptCount val="16"/>
                <c:pt idx="0" formatCode="0%">
                  <c:v>0.27200000000000002</c:v>
                </c:pt>
                <c:pt idx="2" formatCode="0%">
                  <c:v>0.255</c:v>
                </c:pt>
                <c:pt idx="3" formatCode="0%">
                  <c:v>0.30099999999999999</c:v>
                </c:pt>
                <c:pt idx="5" formatCode="0%">
                  <c:v>0.23100000000000001</c:v>
                </c:pt>
                <c:pt idx="6" formatCode="0%">
                  <c:v>0.25</c:v>
                </c:pt>
                <c:pt idx="7" formatCode="0%">
                  <c:v>0.24099999999999999</c:v>
                </c:pt>
                <c:pt idx="8" formatCode="0%">
                  <c:v>0.311</c:v>
                </c:pt>
                <c:pt idx="9" formatCode="0%">
                  <c:v>0.27500000000000002</c:v>
                </c:pt>
                <c:pt idx="11" formatCode="0%">
                  <c:v>0.154</c:v>
                </c:pt>
                <c:pt idx="12" formatCode="0%">
                  <c:v>0.26300000000000001</c:v>
                </c:pt>
                <c:pt idx="13" formatCode="0%">
                  <c:v>0.24299999999999999</c:v>
                </c:pt>
                <c:pt idx="14" formatCode="0%">
                  <c:v>0.32100000000000001</c:v>
                </c:pt>
                <c:pt idx="15" formatCode="0%">
                  <c:v>0.29599999999999999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23F-45AD-8403-22D3EDECEF62}"/>
            </c:ext>
          </c:extLst>
        </c:ser>
        <c:ser>
          <c:idx val="3"/>
          <c:order val="3"/>
          <c:tx>
            <c:strRef>
              <c:f>Sheet1!$B$81</c:f>
              <c:strCache>
                <c:ptCount val="1"/>
                <c:pt idx="0">
                  <c:v>Melko kielteisesti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Sheet1!$C$77:$Y$77</c:f>
              <c:strCache>
                <c:ptCount val="16"/>
                <c:pt idx="0">
                  <c:v>Kaikki vastaajat, n=331</c:v>
                </c:pt>
                <c:pt idx="1">
                  <c:v>SUKUPUOLI</c:v>
                </c:pt>
                <c:pt idx="2">
                  <c:v>Mies, n=208</c:v>
                </c:pt>
                <c:pt idx="3">
                  <c:v>Nainen, n=123</c:v>
                </c:pt>
                <c:pt idx="4">
                  <c:v>IKÄRYHMÄ</c:v>
                </c:pt>
                <c:pt idx="5">
                  <c:v>0-29, n=13</c:v>
                </c:pt>
                <c:pt idx="6">
                  <c:v>30-44, n=32</c:v>
                </c:pt>
                <c:pt idx="7">
                  <c:v>30-50, n=58</c:v>
                </c:pt>
                <c:pt idx="8">
                  <c:v>60-74, n=119</c:v>
                </c:pt>
                <c:pt idx="9">
                  <c:v>75+, n=102</c:v>
                </c:pt>
                <c:pt idx="10">
                  <c:v>ETÄISYYS TUULIPUISTOSTA</c:v>
                </c:pt>
                <c:pt idx="11">
                  <c:v>Alle 5 km, n=26</c:v>
                </c:pt>
                <c:pt idx="12">
                  <c:v>5-10 km, n=38</c:v>
                </c:pt>
                <c:pt idx="13">
                  <c:v>11-20 km, n=107</c:v>
                </c:pt>
                <c:pt idx="14">
                  <c:v>Yli 20 km, n=106</c:v>
                </c:pt>
                <c:pt idx="15">
                  <c:v>En osaa sanoa, n=54</c:v>
                </c:pt>
              </c:strCache>
              <c:extLst/>
            </c:strRef>
          </c:cat>
          <c:val>
            <c:numRef>
              <c:f>Sheet1!$C$81:$Y$81</c:f>
              <c:numCache>
                <c:formatCode>General</c:formatCode>
                <c:ptCount val="16"/>
                <c:pt idx="0" formatCode="0%">
                  <c:v>9.0999999999999998E-2</c:v>
                </c:pt>
                <c:pt idx="2" formatCode="0%">
                  <c:v>8.6999999999999994E-2</c:v>
                </c:pt>
                <c:pt idx="3" formatCode="0%">
                  <c:v>9.8000000000000004E-2</c:v>
                </c:pt>
                <c:pt idx="6" formatCode="0%">
                  <c:v>0.125</c:v>
                </c:pt>
                <c:pt idx="7" formatCode="0%">
                  <c:v>0.121</c:v>
                </c:pt>
                <c:pt idx="8" formatCode="0%">
                  <c:v>6.7000000000000004E-2</c:v>
                </c:pt>
                <c:pt idx="9" formatCode="0%">
                  <c:v>0.11799999999999999</c:v>
                </c:pt>
                <c:pt idx="11" formatCode="0%">
                  <c:v>0.115</c:v>
                </c:pt>
                <c:pt idx="12" formatCode="0%">
                  <c:v>2.5999999999999999E-2</c:v>
                </c:pt>
                <c:pt idx="13" formatCode="0%">
                  <c:v>0.112</c:v>
                </c:pt>
                <c:pt idx="14" formatCode="0%">
                  <c:v>8.5000000000000006E-2</c:v>
                </c:pt>
                <c:pt idx="15" formatCode="0%">
                  <c:v>9.2999999999999999E-2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187E-4E87-906D-DBB0F7564598}"/>
            </c:ext>
          </c:extLst>
        </c:ser>
        <c:ser>
          <c:idx val="4"/>
          <c:order val="4"/>
          <c:tx>
            <c:strRef>
              <c:f>Sheet1!$B$82</c:f>
              <c:strCache>
                <c:ptCount val="1"/>
                <c:pt idx="0">
                  <c:v>Erittäin kielteisesti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Sheet1!$C$77:$Y$77</c:f>
              <c:strCache>
                <c:ptCount val="16"/>
                <c:pt idx="0">
                  <c:v>Kaikki vastaajat, n=331</c:v>
                </c:pt>
                <c:pt idx="1">
                  <c:v>SUKUPUOLI</c:v>
                </c:pt>
                <c:pt idx="2">
                  <c:v>Mies, n=208</c:v>
                </c:pt>
                <c:pt idx="3">
                  <c:v>Nainen, n=123</c:v>
                </c:pt>
                <c:pt idx="4">
                  <c:v>IKÄRYHMÄ</c:v>
                </c:pt>
                <c:pt idx="5">
                  <c:v>0-29, n=13</c:v>
                </c:pt>
                <c:pt idx="6">
                  <c:v>30-44, n=32</c:v>
                </c:pt>
                <c:pt idx="7">
                  <c:v>30-50, n=58</c:v>
                </c:pt>
                <c:pt idx="8">
                  <c:v>60-74, n=119</c:v>
                </c:pt>
                <c:pt idx="9">
                  <c:v>75+, n=102</c:v>
                </c:pt>
                <c:pt idx="10">
                  <c:v>ETÄISYYS TUULIPUISTOSTA</c:v>
                </c:pt>
                <c:pt idx="11">
                  <c:v>Alle 5 km, n=26</c:v>
                </c:pt>
                <c:pt idx="12">
                  <c:v>5-10 km, n=38</c:v>
                </c:pt>
                <c:pt idx="13">
                  <c:v>11-20 km, n=107</c:v>
                </c:pt>
                <c:pt idx="14">
                  <c:v>Yli 20 km, n=106</c:v>
                </c:pt>
                <c:pt idx="15">
                  <c:v>En osaa sanoa, n=54</c:v>
                </c:pt>
              </c:strCache>
              <c:extLst/>
            </c:strRef>
          </c:cat>
          <c:val>
            <c:numRef>
              <c:f>Sheet1!$C$82:$Y$82</c:f>
              <c:numCache>
                <c:formatCode>General</c:formatCode>
                <c:ptCount val="16"/>
                <c:pt idx="0" formatCode="0%">
                  <c:v>0.17799999999999999</c:v>
                </c:pt>
                <c:pt idx="2" formatCode="0%">
                  <c:v>0.159</c:v>
                </c:pt>
                <c:pt idx="3" formatCode="0%">
                  <c:v>0.21099999999999999</c:v>
                </c:pt>
                <c:pt idx="5" formatCode="0%">
                  <c:v>0.308</c:v>
                </c:pt>
                <c:pt idx="6" formatCode="0%">
                  <c:v>0.188</c:v>
                </c:pt>
                <c:pt idx="7" formatCode="0%">
                  <c:v>0.17199999999999999</c:v>
                </c:pt>
                <c:pt idx="8" formatCode="0%">
                  <c:v>0.23499999999999999</c:v>
                </c:pt>
                <c:pt idx="9" formatCode="0%">
                  <c:v>9.8000000000000004E-2</c:v>
                </c:pt>
                <c:pt idx="11" formatCode="0%">
                  <c:v>0.46200000000000002</c:v>
                </c:pt>
                <c:pt idx="12" formatCode="0%">
                  <c:v>0.21099999999999999</c:v>
                </c:pt>
                <c:pt idx="13" formatCode="0%">
                  <c:v>0.17799999999999999</c:v>
                </c:pt>
                <c:pt idx="14" formatCode="0%">
                  <c:v>0.104</c:v>
                </c:pt>
                <c:pt idx="15" formatCode="0%">
                  <c:v>0.16700000000000001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187E-4E87-906D-DBB0F7564598}"/>
            </c:ext>
          </c:extLst>
        </c:ser>
        <c:ser>
          <c:idx val="5"/>
          <c:order val="5"/>
          <c:tx>
            <c:strRef>
              <c:f>Sheet1!$B$83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Sheet1!$C$77:$Y$77</c:f>
              <c:strCache>
                <c:ptCount val="16"/>
                <c:pt idx="0">
                  <c:v>Kaikki vastaajat, n=331</c:v>
                </c:pt>
                <c:pt idx="1">
                  <c:v>SUKUPUOLI</c:v>
                </c:pt>
                <c:pt idx="2">
                  <c:v>Mies, n=208</c:v>
                </c:pt>
                <c:pt idx="3">
                  <c:v>Nainen, n=123</c:v>
                </c:pt>
                <c:pt idx="4">
                  <c:v>IKÄRYHMÄ</c:v>
                </c:pt>
                <c:pt idx="5">
                  <c:v>0-29, n=13</c:v>
                </c:pt>
                <c:pt idx="6">
                  <c:v>30-44, n=32</c:v>
                </c:pt>
                <c:pt idx="7">
                  <c:v>30-50, n=58</c:v>
                </c:pt>
                <c:pt idx="8">
                  <c:v>60-74, n=119</c:v>
                </c:pt>
                <c:pt idx="9">
                  <c:v>75+, n=102</c:v>
                </c:pt>
                <c:pt idx="10">
                  <c:v>ETÄISYYS TUULIPUISTOSTA</c:v>
                </c:pt>
                <c:pt idx="11">
                  <c:v>Alle 5 km, n=26</c:v>
                </c:pt>
                <c:pt idx="12">
                  <c:v>5-10 km, n=38</c:v>
                </c:pt>
                <c:pt idx="13">
                  <c:v>11-20 km, n=107</c:v>
                </c:pt>
                <c:pt idx="14">
                  <c:v>Yli 20 km, n=106</c:v>
                </c:pt>
                <c:pt idx="15">
                  <c:v>En osaa sanoa, n=54</c:v>
                </c:pt>
              </c:strCache>
              <c:extLst/>
            </c:strRef>
          </c:cat>
          <c:val>
            <c:numRef>
              <c:f>Sheet1!$C$83:$Y$83</c:f>
              <c:numCache>
                <c:formatCode>General</c:formatCode>
                <c:ptCount val="16"/>
                <c:pt idx="0" formatCode="0%">
                  <c:v>2.7E-2</c:v>
                </c:pt>
                <c:pt idx="2" formatCode="0%">
                  <c:v>1.9E-2</c:v>
                </c:pt>
                <c:pt idx="3" formatCode="0%">
                  <c:v>4.1000000000000002E-2</c:v>
                </c:pt>
                <c:pt idx="6" formatCode="0%">
                  <c:v>3.1E-2</c:v>
                </c:pt>
                <c:pt idx="7" formatCode="0%">
                  <c:v>3.4000000000000002E-2</c:v>
                </c:pt>
                <c:pt idx="8" formatCode="0%">
                  <c:v>2.5000000000000001E-2</c:v>
                </c:pt>
                <c:pt idx="9" formatCode="0%">
                  <c:v>2.9000000000000001E-2</c:v>
                </c:pt>
                <c:pt idx="11" formatCode="0%">
                  <c:v>7.6999999999999999E-2</c:v>
                </c:pt>
                <c:pt idx="12" formatCode="0%">
                  <c:v>5.2999999999999999E-2</c:v>
                </c:pt>
                <c:pt idx="13" formatCode="0%">
                  <c:v>1.9E-2</c:v>
                </c:pt>
                <c:pt idx="14" formatCode="0%">
                  <c:v>2.8000000000000001E-2</c:v>
                </c:pt>
              </c:numCache>
              <c:extLst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187E-4E87-906D-DBB0F7564598}"/>
            </c:ext>
          </c:extLst>
        </c:ser>
        <c:ser>
          <c:idx val="6"/>
          <c:order val="6"/>
          <c:tx>
            <c:strRef>
              <c:f>Sheet1!$B$84</c:f>
              <c:strCache>
                <c:ptCount val="1"/>
                <c:pt idx="0">
                  <c:v>En tunne kyseistä tuulivoimahanketta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Sheet1!$C$77:$Y$77</c:f>
              <c:strCache>
                <c:ptCount val="16"/>
                <c:pt idx="0">
                  <c:v>Kaikki vastaajat, n=331</c:v>
                </c:pt>
                <c:pt idx="1">
                  <c:v>SUKUPUOLI</c:v>
                </c:pt>
                <c:pt idx="2">
                  <c:v>Mies, n=208</c:v>
                </c:pt>
                <c:pt idx="3">
                  <c:v>Nainen, n=123</c:v>
                </c:pt>
                <c:pt idx="4">
                  <c:v>IKÄRYHMÄ</c:v>
                </c:pt>
                <c:pt idx="5">
                  <c:v>0-29, n=13</c:v>
                </c:pt>
                <c:pt idx="6">
                  <c:v>30-44, n=32</c:v>
                </c:pt>
                <c:pt idx="7">
                  <c:v>30-50, n=58</c:v>
                </c:pt>
                <c:pt idx="8">
                  <c:v>60-74, n=119</c:v>
                </c:pt>
                <c:pt idx="9">
                  <c:v>75+, n=102</c:v>
                </c:pt>
                <c:pt idx="10">
                  <c:v>ETÄISYYS TUULIPUISTOSTA</c:v>
                </c:pt>
                <c:pt idx="11">
                  <c:v>Alle 5 km, n=26</c:v>
                </c:pt>
                <c:pt idx="12">
                  <c:v>5-10 km, n=38</c:v>
                </c:pt>
                <c:pt idx="13">
                  <c:v>11-20 km, n=107</c:v>
                </c:pt>
                <c:pt idx="14">
                  <c:v>Yli 20 km, n=106</c:v>
                </c:pt>
                <c:pt idx="15">
                  <c:v>En osaa sanoa, n=54</c:v>
                </c:pt>
              </c:strCache>
              <c:extLst/>
            </c:strRef>
          </c:cat>
          <c:val>
            <c:numRef>
              <c:f>Sheet1!$C$84:$Y$84</c:f>
              <c:numCache>
                <c:formatCode>General</c:formatCode>
                <c:ptCount val="16"/>
                <c:pt idx="0" formatCode="0%">
                  <c:v>2.1000000000000001E-2</c:v>
                </c:pt>
                <c:pt idx="2" formatCode="0%">
                  <c:v>2.4E-2</c:v>
                </c:pt>
                <c:pt idx="3" formatCode="0%">
                  <c:v>1.6E-2</c:v>
                </c:pt>
                <c:pt idx="6" formatCode="0%">
                  <c:v>6.3E-2</c:v>
                </c:pt>
                <c:pt idx="7" formatCode="0%">
                  <c:v>3.4000000000000002E-2</c:v>
                </c:pt>
                <c:pt idx="8" formatCode="0%">
                  <c:v>8.0000000000000002E-3</c:v>
                </c:pt>
                <c:pt idx="9" formatCode="0%">
                  <c:v>2.9000000000000001E-2</c:v>
                </c:pt>
                <c:pt idx="13" formatCode="0%">
                  <c:v>1.9E-2</c:v>
                </c:pt>
                <c:pt idx="14" formatCode="0%">
                  <c:v>8.9999999999999993E-3</c:v>
                </c:pt>
                <c:pt idx="15" formatCode="0%">
                  <c:v>7.3999999999999996E-2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10E5-45C3-AC21-1C595E3C110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111630895"/>
        <c:axId val="68747615"/>
        <c:extLst/>
      </c:barChart>
      <c:catAx>
        <c:axId val="1116308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8747615"/>
        <c:crosses val="autoZero"/>
        <c:auto val="1"/>
        <c:lblAlgn val="ctr"/>
        <c:lblOffset val="100"/>
        <c:noMultiLvlLbl val="0"/>
      </c:catAx>
      <c:valAx>
        <c:axId val="68747615"/>
        <c:scaling>
          <c:orientation val="minMax"/>
        </c:scaling>
        <c:delete val="0"/>
        <c:axPos val="t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30895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1.0147961759807632E-2"/>
          <c:y val="0.89385154891836072"/>
          <c:w val="0.97092358935590328"/>
          <c:h val="0.10614845108163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C23E7-0536-4683-883F-624CB8E6F954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C8A28-A8DA-426E-98BB-3B61BCEEE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359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BF8FE3-5A9D-4671-DAA4-63F625237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DB7632-3CDE-3BBC-A497-A10AE69C20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DE473C-13E9-7D61-DBA9-D63054AB75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AFF6D-CE53-BEE8-6803-7B1B7DB578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40F49-FDD9-4FF0-A96D-6124AEC43B4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A4A4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88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26ECF3-4470-8B3B-7961-6D390CED5D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2B47C2-4020-08F8-F11E-E8961C9EC6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A3D00D-9B78-2B36-27DA-4096DB57E6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73A4D6-7417-279D-938B-8086E88079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40F49-FDD9-4FF0-A96D-6124AEC43B4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A4A4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00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17E806-59C0-37A7-10E8-4C010F51D3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8D659D6-8B1B-15B6-A235-01DCB6B1FE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F02F81-4551-69CB-5CD9-04329E6358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BC828-B248-060C-E7F5-65ED651634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40F49-FDD9-4FF0-A96D-6124AEC43B4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A4A4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1074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picture containing laser&#10;&#10;Description automatically generated">
            <a:extLst>
              <a:ext uri="{FF2B5EF4-FFF2-40B4-BE49-F238E27FC236}">
                <a16:creationId xmlns:a16="http://schemas.microsoft.com/office/drawing/2014/main" id="{975D5D2E-8840-4623-8571-2F27BD1945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48251" y="3915616"/>
            <a:ext cx="11339699" cy="1996664"/>
          </a:xfrm>
        </p:spPr>
        <p:txBody>
          <a:bodyPr anchor="t"/>
          <a:lstStyle>
            <a:lvl1pPr algn="l">
              <a:lnSpc>
                <a:spcPts val="9000"/>
              </a:lnSpc>
              <a:defRPr sz="9000" spc="-140" baseline="0"/>
            </a:lvl1pPr>
          </a:lstStyle>
          <a:p>
            <a:r>
              <a:rPr lang="en-GB" dirty="0"/>
              <a:t>Presentation 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699" y="3945712"/>
            <a:ext cx="2252989" cy="347372"/>
          </a:xfrm>
        </p:spPr>
        <p:txBody>
          <a:bodyPr/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GB" dirty="0"/>
              <a:t>2022.00.00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672E395-188C-4910-B79B-ED1CB35659C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7700" y="4539040"/>
            <a:ext cx="3624263" cy="854883"/>
          </a:xfrm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  <a:endParaRPr lang="en-GB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7675E53-E617-4EE0-BC4D-2BE63B1D8A0C}"/>
              </a:ext>
            </a:extLst>
          </p:cNvPr>
          <p:cNvCxnSpPr>
            <a:cxnSpLocks/>
          </p:cNvCxnSpPr>
          <p:nvPr userDrawn="1"/>
        </p:nvCxnSpPr>
        <p:spPr>
          <a:xfrm>
            <a:off x="6477000" y="3740728"/>
            <a:ext cx="17273649" cy="0"/>
          </a:xfrm>
          <a:prstGeom prst="line">
            <a:avLst/>
          </a:prstGeom>
          <a:ln w="762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349A09A-A9F3-5C44-BC24-B623AEE5D2B1}"/>
              </a:ext>
            </a:extLst>
          </p:cNvPr>
          <p:cNvGrpSpPr/>
          <p:nvPr userDrawn="1"/>
        </p:nvGrpSpPr>
        <p:grpSpPr>
          <a:xfrm>
            <a:off x="-2585755" y="649421"/>
            <a:ext cx="2328672" cy="3121152"/>
            <a:chOff x="-2585755" y="3706843"/>
            <a:chExt cx="2328672" cy="3121152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2902AFF-0CEA-8244-B522-B83A6E14B438}"/>
                </a:ext>
              </a:extLst>
            </p:cNvPr>
            <p:cNvSpPr/>
            <p:nvPr userDrawn="1"/>
          </p:nvSpPr>
          <p:spPr>
            <a:xfrm>
              <a:off x="-2585755" y="3706843"/>
              <a:ext cx="780288" cy="7802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ADB24C8-B919-E94C-A42C-6D2DEDC8CD84}"/>
                </a:ext>
              </a:extLst>
            </p:cNvPr>
            <p:cNvSpPr/>
            <p:nvPr userDrawn="1"/>
          </p:nvSpPr>
          <p:spPr>
            <a:xfrm>
              <a:off x="-1805467" y="3706843"/>
              <a:ext cx="780288" cy="780288"/>
            </a:xfrm>
            <a:prstGeom prst="rect">
              <a:avLst/>
            </a:prstGeom>
            <a:solidFill>
              <a:srgbClr val="00C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339BD08-8FA3-A04D-A029-6E62E4E7E7D1}"/>
                </a:ext>
              </a:extLst>
            </p:cNvPr>
            <p:cNvSpPr/>
            <p:nvPr userDrawn="1"/>
          </p:nvSpPr>
          <p:spPr>
            <a:xfrm>
              <a:off x="-1037371" y="3706843"/>
              <a:ext cx="780288" cy="7802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F06ED4-E889-4643-AD31-13B1AC6E9C46}"/>
                </a:ext>
              </a:extLst>
            </p:cNvPr>
            <p:cNvSpPr/>
            <p:nvPr userDrawn="1"/>
          </p:nvSpPr>
          <p:spPr>
            <a:xfrm>
              <a:off x="-1805467" y="5267419"/>
              <a:ext cx="780288" cy="7802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DD6E328-02B7-D242-B983-8430AE4C09C2}"/>
                </a:ext>
              </a:extLst>
            </p:cNvPr>
            <p:cNvSpPr/>
            <p:nvPr userDrawn="1"/>
          </p:nvSpPr>
          <p:spPr>
            <a:xfrm>
              <a:off x="-1037371" y="5267419"/>
              <a:ext cx="780288" cy="7802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7190AF3-F6B1-F946-8F81-59271AFBF94E}"/>
                </a:ext>
              </a:extLst>
            </p:cNvPr>
            <p:cNvSpPr/>
            <p:nvPr userDrawn="1"/>
          </p:nvSpPr>
          <p:spPr>
            <a:xfrm>
              <a:off x="-1805467" y="6047707"/>
              <a:ext cx="780288" cy="7802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B1794CE-4252-3247-A2D5-C5B80363E8FB}"/>
                </a:ext>
              </a:extLst>
            </p:cNvPr>
            <p:cNvSpPr/>
            <p:nvPr userDrawn="1"/>
          </p:nvSpPr>
          <p:spPr>
            <a:xfrm>
              <a:off x="-1037371" y="6047707"/>
              <a:ext cx="780288" cy="780288"/>
            </a:xfrm>
            <a:prstGeom prst="rect">
              <a:avLst/>
            </a:prstGeom>
            <a:solidFill>
              <a:srgbClr val="F9BD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81AFD3A-D303-CA4D-9CE9-4EFD1767EAE7}"/>
                </a:ext>
              </a:extLst>
            </p:cNvPr>
            <p:cNvSpPr/>
            <p:nvPr userDrawn="1"/>
          </p:nvSpPr>
          <p:spPr>
            <a:xfrm>
              <a:off x="-1805467" y="4487131"/>
              <a:ext cx="780288" cy="7802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3FA1280-5C37-7A4C-89E0-84A6EA4E2161}"/>
                </a:ext>
              </a:extLst>
            </p:cNvPr>
            <p:cNvSpPr/>
            <p:nvPr userDrawn="1"/>
          </p:nvSpPr>
          <p:spPr>
            <a:xfrm>
              <a:off x="-1037371" y="4487131"/>
              <a:ext cx="780288" cy="78028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</p:grpSp>
      <p:pic>
        <p:nvPicPr>
          <p:cNvPr id="37" name="Picture 36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5D3FADE3-47FD-AA40-B53D-647C2007929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00" y="638175"/>
            <a:ext cx="2149897" cy="4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54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 + diagram/char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1" y="2430347"/>
            <a:ext cx="5829300" cy="1716068"/>
          </a:xfrm>
        </p:spPr>
        <p:txBody>
          <a:bodyPr/>
          <a:lstStyle>
            <a:lvl1pPr>
              <a:lnSpc>
                <a:spcPts val="4700"/>
              </a:lnSpc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/>
              <a:t>2022.00.00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B8563-5779-4086-95EC-95FA40C371CD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3872FC6-5231-4247-81FA-CB9B676E0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23274" y="2526209"/>
            <a:ext cx="7017295" cy="430747"/>
          </a:xfrm>
        </p:spPr>
        <p:txBody>
          <a:bodyPr/>
          <a:lstStyle>
            <a:lvl1pPr marL="0" indent="0">
              <a:buNone/>
              <a:defRPr>
                <a:latin typeface="+mj-lt"/>
              </a:defRPr>
            </a:lvl1pPr>
          </a:lstStyle>
          <a:p>
            <a:pPr lvl="0"/>
            <a:r>
              <a:rPr lang="en-GB" noProof="0"/>
              <a:t>Subheading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6E363BED-716F-4023-9513-72698998887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3750" y="2908835"/>
            <a:ext cx="7024172" cy="414510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36B46EB-C9C9-43EE-9217-298443212B3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195702" y="2526209"/>
            <a:ext cx="7045248" cy="430747"/>
          </a:xfrm>
        </p:spPr>
        <p:txBody>
          <a:bodyPr/>
          <a:lstStyle>
            <a:lvl1pPr marL="0" indent="0">
              <a:buNone/>
              <a:defRPr>
                <a:latin typeface="+mj-lt"/>
              </a:defRPr>
            </a:lvl1pPr>
          </a:lstStyle>
          <a:p>
            <a:pPr lvl="0"/>
            <a:r>
              <a:rPr lang="en-GB" noProof="0"/>
              <a:t>Subheading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4E79035-7FC0-442B-804E-97E80EFE651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186150" y="2908835"/>
            <a:ext cx="7052152" cy="414510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6" name="Platshållare för innehåll 4">
            <a:extLst>
              <a:ext uri="{FF2B5EF4-FFF2-40B4-BE49-F238E27FC236}">
                <a16:creationId xmlns:a16="http://schemas.microsoft.com/office/drawing/2014/main" id="{FBDE0C60-B1CA-4302-A4D4-FEBD2D8900E4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6186150" y="8502731"/>
            <a:ext cx="7534275" cy="4557631"/>
          </a:xfrm>
          <a:solidFill>
            <a:schemeClr val="bg1"/>
          </a:solidFill>
        </p:spPr>
        <p:txBody>
          <a:bodyPr tIns="28800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 noProof="0"/>
              <a:t>Object</a:t>
            </a:r>
          </a:p>
        </p:txBody>
      </p:sp>
      <p:sp>
        <p:nvSpPr>
          <p:cNvPr id="17" name="Platshållare för innehåll 4">
            <a:extLst>
              <a:ext uri="{FF2B5EF4-FFF2-40B4-BE49-F238E27FC236}">
                <a16:creationId xmlns:a16="http://schemas.microsoft.com/office/drawing/2014/main" id="{AF05FD39-1918-4B59-A1AE-21B9138CE64E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8413750" y="8502731"/>
            <a:ext cx="7521575" cy="4557631"/>
          </a:xfrm>
          <a:solidFill>
            <a:schemeClr val="bg1"/>
          </a:solidFill>
        </p:spPr>
        <p:txBody>
          <a:bodyPr tIns="28800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 noProof="0"/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56240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umn text + diagram/char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1" y="2430347"/>
            <a:ext cx="5829300" cy="1716068"/>
          </a:xfrm>
        </p:spPr>
        <p:txBody>
          <a:bodyPr/>
          <a:lstStyle>
            <a:lvl1pPr>
              <a:lnSpc>
                <a:spcPts val="4700"/>
              </a:lnSpc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/>
              <a:t>2022.00.00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B8563-5779-4086-95EC-95FA40C371CD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3872FC6-5231-4247-81FA-CB9B676E0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7700" y="9085564"/>
            <a:ext cx="6779609" cy="430747"/>
          </a:xfrm>
        </p:spPr>
        <p:txBody>
          <a:bodyPr/>
          <a:lstStyle>
            <a:lvl1pPr marL="0" indent="0">
              <a:buNone/>
              <a:defRPr>
                <a:latin typeface="+mj-lt"/>
              </a:defRPr>
            </a:lvl1pPr>
          </a:lstStyle>
          <a:p>
            <a:pPr lvl="0"/>
            <a:r>
              <a:rPr lang="en-GB" noProof="0"/>
              <a:t>Subheading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6E363BED-716F-4023-9513-72698998887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7700" y="9468190"/>
            <a:ext cx="6786253" cy="359217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9D50B165-1FBB-4C6C-8990-C2487B73865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13254" y="9085564"/>
            <a:ext cx="6813145" cy="430747"/>
          </a:xfrm>
        </p:spPr>
        <p:txBody>
          <a:bodyPr/>
          <a:lstStyle>
            <a:lvl1pPr marL="0" indent="0">
              <a:buNone/>
              <a:defRPr>
                <a:latin typeface="+mj-lt"/>
              </a:defRPr>
            </a:lvl1pPr>
          </a:lstStyle>
          <a:p>
            <a:pPr lvl="0"/>
            <a:r>
              <a:rPr lang="en-GB" noProof="0"/>
              <a:t>Subheading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D9BF3548-83C1-474F-AB89-F579ABAF7CF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13222" y="9468190"/>
            <a:ext cx="6819822" cy="359217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F9A2661A-2BB7-44B7-BE25-52EDBE2FFA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6185092" y="9085564"/>
            <a:ext cx="6851212" cy="430747"/>
          </a:xfrm>
        </p:spPr>
        <p:txBody>
          <a:bodyPr/>
          <a:lstStyle>
            <a:lvl1pPr marL="0" indent="0">
              <a:buNone/>
              <a:defRPr>
                <a:latin typeface="+mj-lt"/>
              </a:defRPr>
            </a:lvl1pPr>
          </a:lstStyle>
          <a:p>
            <a:pPr lvl="0"/>
            <a:r>
              <a:rPr lang="en-GB" noProof="0"/>
              <a:t>Subheading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FA86E2F7-9F5D-4584-B824-4780AD0BDD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185022" y="9468190"/>
            <a:ext cx="6857926" cy="359217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1" name="Platshållare för innehåll 4">
            <a:extLst>
              <a:ext uri="{FF2B5EF4-FFF2-40B4-BE49-F238E27FC236}">
                <a16:creationId xmlns:a16="http://schemas.microsoft.com/office/drawing/2014/main" id="{034A54D7-CE66-4884-B858-9EBBF5D3B8AC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647700" y="4854575"/>
            <a:ext cx="6726877" cy="3446277"/>
          </a:xfrm>
          <a:solidFill>
            <a:schemeClr val="bg1"/>
          </a:solidFill>
        </p:spPr>
        <p:txBody>
          <a:bodyPr tIns="28800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 noProof="0"/>
              <a:t>Object</a:t>
            </a:r>
          </a:p>
        </p:txBody>
      </p:sp>
      <p:sp>
        <p:nvSpPr>
          <p:cNvPr id="22" name="Platshållare för innehåll 4">
            <a:extLst>
              <a:ext uri="{FF2B5EF4-FFF2-40B4-BE49-F238E27FC236}">
                <a16:creationId xmlns:a16="http://schemas.microsoft.com/office/drawing/2014/main" id="{4C86B003-35A6-4671-973E-4AD077CF8C42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8413750" y="4854575"/>
            <a:ext cx="6726877" cy="3446277"/>
          </a:xfrm>
          <a:solidFill>
            <a:schemeClr val="bg1"/>
          </a:solidFill>
        </p:spPr>
        <p:txBody>
          <a:bodyPr tIns="28800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 noProof="0"/>
              <a:t>Object</a:t>
            </a:r>
          </a:p>
        </p:txBody>
      </p:sp>
      <p:sp>
        <p:nvSpPr>
          <p:cNvPr id="23" name="Platshållare för innehåll 4">
            <a:extLst>
              <a:ext uri="{FF2B5EF4-FFF2-40B4-BE49-F238E27FC236}">
                <a16:creationId xmlns:a16="http://schemas.microsoft.com/office/drawing/2014/main" id="{A2D509C4-DDAE-4D5A-83D9-D2EA6BCD2287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6186150" y="4854575"/>
            <a:ext cx="6726877" cy="3446277"/>
          </a:xfrm>
          <a:solidFill>
            <a:schemeClr val="bg1"/>
          </a:solidFill>
        </p:spPr>
        <p:txBody>
          <a:bodyPr tIns="28800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 noProof="0"/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160632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7699" y="10871773"/>
            <a:ext cx="5576889" cy="2188590"/>
          </a:xfrm>
        </p:spPr>
        <p:txBody>
          <a:bodyPr/>
          <a:lstStyle>
            <a:lvl1pPr>
              <a:lnSpc>
                <a:spcPts val="3000"/>
              </a:lnSpc>
              <a:defRPr sz="2600" spc="-30" baseline="0">
                <a:latin typeface="+mn-lt"/>
              </a:defRPr>
            </a:lvl1pPr>
          </a:lstStyle>
          <a:p>
            <a:r>
              <a:rPr lang="en-GB" noProof="0" dirty="0" err="1"/>
              <a:t>Norstat</a:t>
            </a:r>
            <a:br>
              <a:rPr lang="en-GB" noProof="0" dirty="0"/>
            </a:br>
            <a:r>
              <a:rPr lang="en-GB" noProof="0" dirty="0"/>
              <a:t>Street name 00</a:t>
            </a:r>
            <a:br>
              <a:rPr lang="en-GB" noProof="0" dirty="0"/>
            </a:br>
            <a:r>
              <a:rPr lang="en-GB" noProof="0" dirty="0"/>
              <a:t>000 00 City</a:t>
            </a:r>
            <a:br>
              <a:rPr lang="en-GB" noProof="0" dirty="0"/>
            </a:br>
            <a:r>
              <a:rPr lang="en-GB" noProof="0" dirty="0"/>
              <a:t>Country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Web address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7C79F7D-D3EF-4713-9CF5-98C9633157F1}"/>
              </a:ext>
            </a:extLst>
          </p:cNvPr>
          <p:cNvCxnSpPr/>
          <p:nvPr userDrawn="1"/>
        </p:nvCxnSpPr>
        <p:spPr>
          <a:xfrm>
            <a:off x="629392" y="1531917"/>
            <a:ext cx="23121257" cy="0"/>
          </a:xfrm>
          <a:prstGeom prst="line">
            <a:avLst/>
          </a:prstGeom>
          <a:ln w="762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4B6BC7AA-E67F-9D4B-B32A-F18CD23A1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00" y="638175"/>
            <a:ext cx="2149897" cy="4356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93AAC4BB-C9E2-6E45-9737-CB269CE7CF56}"/>
              </a:ext>
            </a:extLst>
          </p:cNvPr>
          <p:cNvGrpSpPr/>
          <p:nvPr userDrawn="1"/>
        </p:nvGrpSpPr>
        <p:grpSpPr>
          <a:xfrm>
            <a:off x="-2585755" y="649421"/>
            <a:ext cx="2328672" cy="3121152"/>
            <a:chOff x="-2585755" y="3706843"/>
            <a:chExt cx="2328672" cy="312115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2D00FED-3F1B-5C4B-B606-C06D00436B2C}"/>
                </a:ext>
              </a:extLst>
            </p:cNvPr>
            <p:cNvSpPr/>
            <p:nvPr userDrawn="1"/>
          </p:nvSpPr>
          <p:spPr>
            <a:xfrm>
              <a:off x="-2585755" y="3706843"/>
              <a:ext cx="780288" cy="7802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A302411-8863-3549-A11C-0A5D07EB7EFD}"/>
                </a:ext>
              </a:extLst>
            </p:cNvPr>
            <p:cNvSpPr/>
            <p:nvPr userDrawn="1"/>
          </p:nvSpPr>
          <p:spPr>
            <a:xfrm>
              <a:off x="-1805467" y="3706843"/>
              <a:ext cx="780288" cy="780288"/>
            </a:xfrm>
            <a:prstGeom prst="rect">
              <a:avLst/>
            </a:prstGeom>
            <a:solidFill>
              <a:srgbClr val="00C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12EED8D-45DF-9942-968A-CD85E3909B20}"/>
                </a:ext>
              </a:extLst>
            </p:cNvPr>
            <p:cNvSpPr/>
            <p:nvPr userDrawn="1"/>
          </p:nvSpPr>
          <p:spPr>
            <a:xfrm>
              <a:off x="-1037371" y="3706843"/>
              <a:ext cx="780288" cy="7802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3A6D2FE-1453-8142-BC75-9C48272191E0}"/>
                </a:ext>
              </a:extLst>
            </p:cNvPr>
            <p:cNvSpPr/>
            <p:nvPr userDrawn="1"/>
          </p:nvSpPr>
          <p:spPr>
            <a:xfrm>
              <a:off x="-1805467" y="5267419"/>
              <a:ext cx="780288" cy="7802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6FECB7B-8381-204A-85FE-4FACCFF9BA6C}"/>
                </a:ext>
              </a:extLst>
            </p:cNvPr>
            <p:cNvSpPr/>
            <p:nvPr userDrawn="1"/>
          </p:nvSpPr>
          <p:spPr>
            <a:xfrm>
              <a:off x="-1037371" y="5267419"/>
              <a:ext cx="780288" cy="7802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E26A5CF-BF53-E04F-839B-9CE5BB4245B2}"/>
                </a:ext>
              </a:extLst>
            </p:cNvPr>
            <p:cNvSpPr/>
            <p:nvPr userDrawn="1"/>
          </p:nvSpPr>
          <p:spPr>
            <a:xfrm>
              <a:off x="-1805467" y="6047707"/>
              <a:ext cx="780288" cy="7802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909E972-4256-D043-9E80-4CEC6B2864A5}"/>
                </a:ext>
              </a:extLst>
            </p:cNvPr>
            <p:cNvSpPr/>
            <p:nvPr userDrawn="1"/>
          </p:nvSpPr>
          <p:spPr>
            <a:xfrm>
              <a:off x="-1037371" y="6047707"/>
              <a:ext cx="780288" cy="780288"/>
            </a:xfrm>
            <a:prstGeom prst="rect">
              <a:avLst/>
            </a:prstGeom>
            <a:solidFill>
              <a:srgbClr val="F9BD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ABB2054-9879-2B4C-ABCA-DE941926DB32}"/>
                </a:ext>
              </a:extLst>
            </p:cNvPr>
            <p:cNvSpPr/>
            <p:nvPr userDrawn="1"/>
          </p:nvSpPr>
          <p:spPr>
            <a:xfrm>
              <a:off x="-1805467" y="4487131"/>
              <a:ext cx="780288" cy="7802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E1F98BC-075C-4046-B464-096C2A08E705}"/>
                </a:ext>
              </a:extLst>
            </p:cNvPr>
            <p:cNvSpPr/>
            <p:nvPr userDrawn="1"/>
          </p:nvSpPr>
          <p:spPr>
            <a:xfrm>
              <a:off x="-1037371" y="4487131"/>
              <a:ext cx="780288" cy="78028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168856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171576"/>
            <a:ext cx="1151392" cy="4762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23231024" y="6610355"/>
            <a:ext cx="1151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E2424F9B-2A2C-492F-9F7D-2A1336F337AE}" type="slidenum">
              <a:rPr lang="de-DE" altLang="fi-FI" sz="2000" smtClean="0">
                <a:solidFill>
                  <a:schemeClr val="bg2"/>
                </a:solidFill>
              </a:rPr>
              <a:pPr algn="ctr" eaLnBrk="1" hangingPunct="1">
                <a:defRPr/>
              </a:pPr>
              <a:t>‹#›</a:t>
            </a:fld>
            <a:endParaRPr lang="en-US" altLang="fi-FI" sz="2000" dirty="0">
              <a:solidFill>
                <a:schemeClr val="bg2"/>
              </a:solidFill>
            </a:endParaRPr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394" y="12725407"/>
            <a:ext cx="22079630" cy="311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70120" y="372971"/>
            <a:ext cx="22160904" cy="143931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4800" cap="all" baseline="0"/>
            </a:lvl1pPr>
            <a:lvl2pPr marL="914322" indent="0">
              <a:buFontTx/>
              <a:buNone/>
              <a:defRPr/>
            </a:lvl2pPr>
            <a:lvl3pPr marL="1828640" indent="0">
              <a:buFontTx/>
              <a:buNone/>
              <a:defRPr/>
            </a:lvl3pPr>
            <a:lvl4pPr marL="2742962" indent="0">
              <a:buFontTx/>
              <a:buNone/>
              <a:defRPr/>
            </a:lvl4pPr>
            <a:lvl5pPr marL="365728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1151395" y="13025552"/>
            <a:ext cx="22327981" cy="425451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2000" cap="all" baseline="0">
                <a:solidFill>
                  <a:schemeClr val="tx1"/>
                </a:solidFill>
              </a:defRPr>
            </a:lvl1pPr>
            <a:lvl2pPr marL="914322" indent="0">
              <a:buFontTx/>
              <a:buNone/>
              <a:defRPr>
                <a:solidFill>
                  <a:schemeClr val="tx1"/>
                </a:solidFill>
              </a:defRPr>
            </a:lvl2pPr>
            <a:lvl3pPr marL="1828640" indent="0">
              <a:buFontTx/>
              <a:buNone/>
              <a:defRPr>
                <a:solidFill>
                  <a:schemeClr val="tx1"/>
                </a:solidFill>
              </a:defRPr>
            </a:lvl3pPr>
            <a:lvl4pPr marL="2742962" indent="0">
              <a:buFontTx/>
              <a:buNone/>
              <a:defRPr>
                <a:solidFill>
                  <a:schemeClr val="tx1"/>
                </a:solidFill>
              </a:defRPr>
            </a:lvl4pPr>
            <a:lvl5pPr marL="3657281" indent="0">
              <a:buFontTx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5153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B1C69F-F35C-AF59-7A48-02CAEEE6E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7E8B-8A3E-4C50-8E08-7744D6AD3B00}" type="datetimeFigureOut">
              <a:rPr lang="fi-FI" smtClean="0"/>
              <a:t>28.5.2025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BCE6C9-1DF6-EF93-B0E4-F7263EB41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07782-20A6-C2DC-1AEA-7CEE5AB0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4FAD-D287-4C34-86CC-A14BAD6D5E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580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7701" y="1680276"/>
            <a:ext cx="5576888" cy="884793"/>
          </a:xfrm>
        </p:spPr>
        <p:txBody>
          <a:bodyPr/>
          <a:lstStyle>
            <a:lvl1pPr>
              <a:lnSpc>
                <a:spcPct val="100000"/>
              </a:lnSpc>
              <a:defRPr sz="6000" spc="-150" baseline="0"/>
            </a:lvl1pPr>
          </a:lstStyle>
          <a:p>
            <a:r>
              <a:rPr lang="en-US" dirty="0"/>
              <a:t>Content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2022.00.00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B8563-5779-4086-95EC-95FA40C371CD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FA81CB-2EB2-495A-A756-C3E68F0F13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13750" y="2541404"/>
            <a:ext cx="670873" cy="58658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01</a:t>
            </a:r>
            <a:endParaRPr lang="en-GB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A4BBAC6-92EA-4C66-B6EF-0C38284E5F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259827" y="2541404"/>
            <a:ext cx="4992748" cy="58658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744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slide 1">
    <p:bg>
      <p:bgPr>
        <a:solidFill>
          <a:srgbClr val="C7FF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7700" y="1680276"/>
            <a:ext cx="9463088" cy="884793"/>
          </a:xfrm>
        </p:spPr>
        <p:txBody>
          <a:bodyPr/>
          <a:lstStyle>
            <a:lvl1pPr>
              <a:lnSpc>
                <a:spcPct val="100000"/>
              </a:lnSpc>
              <a:defRPr sz="6000" spc="-150" baseline="0"/>
            </a:lvl1pPr>
          </a:lstStyle>
          <a:p>
            <a:r>
              <a:rPr lang="en-US" dirty="0"/>
              <a:t>01. Chapter page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GB" dirty="0"/>
              <a:t>2022.00.00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19CB8563-5779-4086-95EC-95FA40C371CD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7C79F7D-D3EF-4713-9CF5-98C9633157F1}"/>
              </a:ext>
            </a:extLst>
          </p:cNvPr>
          <p:cNvCxnSpPr/>
          <p:nvPr userDrawn="1"/>
        </p:nvCxnSpPr>
        <p:spPr>
          <a:xfrm>
            <a:off x="629392" y="1531917"/>
            <a:ext cx="23121257" cy="0"/>
          </a:xfrm>
          <a:prstGeom prst="line">
            <a:avLst/>
          </a:prstGeom>
          <a:ln w="762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Shape&#10;&#10;Description automatically generated with medium confidence">
            <a:extLst>
              <a:ext uri="{FF2B5EF4-FFF2-40B4-BE49-F238E27FC236}">
                <a16:creationId xmlns:a16="http://schemas.microsoft.com/office/drawing/2014/main" id="{1EF4897A-3093-0140-A768-63ACC2AE1C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01" y="638184"/>
            <a:ext cx="2152650" cy="436158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2BB4DFC5-F8B1-7A47-B8CD-70FC884AE65E}"/>
              </a:ext>
            </a:extLst>
          </p:cNvPr>
          <p:cNvGrpSpPr/>
          <p:nvPr userDrawn="1"/>
        </p:nvGrpSpPr>
        <p:grpSpPr>
          <a:xfrm>
            <a:off x="-2585755" y="649421"/>
            <a:ext cx="2328672" cy="3121152"/>
            <a:chOff x="-2585755" y="3706843"/>
            <a:chExt cx="2328672" cy="312115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267F88F-BC54-4D4B-B0D9-EDDD5AA0A68A}"/>
                </a:ext>
              </a:extLst>
            </p:cNvPr>
            <p:cNvSpPr/>
            <p:nvPr userDrawn="1"/>
          </p:nvSpPr>
          <p:spPr>
            <a:xfrm>
              <a:off x="-2585755" y="3706843"/>
              <a:ext cx="780288" cy="7802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9D4EE81-105D-4748-9FF0-D82B3D883219}"/>
                </a:ext>
              </a:extLst>
            </p:cNvPr>
            <p:cNvSpPr/>
            <p:nvPr userDrawn="1"/>
          </p:nvSpPr>
          <p:spPr>
            <a:xfrm>
              <a:off x="-1805467" y="3706843"/>
              <a:ext cx="780288" cy="780288"/>
            </a:xfrm>
            <a:prstGeom prst="rect">
              <a:avLst/>
            </a:prstGeom>
            <a:solidFill>
              <a:srgbClr val="00C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A726992-3159-F34C-8164-1EF9229A32EA}"/>
                </a:ext>
              </a:extLst>
            </p:cNvPr>
            <p:cNvSpPr/>
            <p:nvPr userDrawn="1"/>
          </p:nvSpPr>
          <p:spPr>
            <a:xfrm>
              <a:off x="-1037371" y="3706843"/>
              <a:ext cx="780288" cy="7802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7202A9A-2F18-4C41-AE60-1BBB9CEB4814}"/>
                </a:ext>
              </a:extLst>
            </p:cNvPr>
            <p:cNvSpPr/>
            <p:nvPr userDrawn="1"/>
          </p:nvSpPr>
          <p:spPr>
            <a:xfrm>
              <a:off x="-1805467" y="5267419"/>
              <a:ext cx="780288" cy="7802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623743F-B23D-374C-BAA7-691F0CF3E36B}"/>
                </a:ext>
              </a:extLst>
            </p:cNvPr>
            <p:cNvSpPr/>
            <p:nvPr userDrawn="1"/>
          </p:nvSpPr>
          <p:spPr>
            <a:xfrm>
              <a:off x="-1037371" y="5267419"/>
              <a:ext cx="780288" cy="7802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E144CA4-B4DE-6142-9C79-E2BF82C5C343}"/>
                </a:ext>
              </a:extLst>
            </p:cNvPr>
            <p:cNvSpPr/>
            <p:nvPr userDrawn="1"/>
          </p:nvSpPr>
          <p:spPr>
            <a:xfrm>
              <a:off x="-1805467" y="6047707"/>
              <a:ext cx="780288" cy="7802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F3D60E9-F9D5-5641-96CC-2CE80534C2E4}"/>
                </a:ext>
              </a:extLst>
            </p:cNvPr>
            <p:cNvSpPr/>
            <p:nvPr userDrawn="1"/>
          </p:nvSpPr>
          <p:spPr>
            <a:xfrm>
              <a:off x="-1037371" y="6047707"/>
              <a:ext cx="780288" cy="780288"/>
            </a:xfrm>
            <a:prstGeom prst="rect">
              <a:avLst/>
            </a:prstGeom>
            <a:solidFill>
              <a:srgbClr val="F9BD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42F3896-3C48-8840-9AE8-70AE11EF9E6B}"/>
                </a:ext>
              </a:extLst>
            </p:cNvPr>
            <p:cNvSpPr/>
            <p:nvPr userDrawn="1"/>
          </p:nvSpPr>
          <p:spPr>
            <a:xfrm>
              <a:off x="-1805467" y="4487131"/>
              <a:ext cx="780288" cy="7802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D30585A-EF71-0240-ADB0-6A1F15924456}"/>
                </a:ext>
              </a:extLst>
            </p:cNvPr>
            <p:cNvSpPr/>
            <p:nvPr userDrawn="1"/>
          </p:nvSpPr>
          <p:spPr>
            <a:xfrm>
              <a:off x="-1037371" y="4487131"/>
              <a:ext cx="780288" cy="78028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177346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slide 2">
    <p:bg>
      <p:bgPr>
        <a:solidFill>
          <a:srgbClr val="C7FA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7700" y="1680276"/>
            <a:ext cx="9463088" cy="884793"/>
          </a:xfrm>
        </p:spPr>
        <p:txBody>
          <a:bodyPr/>
          <a:lstStyle>
            <a:lvl1pPr>
              <a:lnSpc>
                <a:spcPct val="100000"/>
              </a:lnSpc>
              <a:defRPr sz="6000" spc="-15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02. Chapter page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2022.00.00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19CB8563-5779-4086-95EC-95FA40C371CD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7C79F7D-D3EF-4713-9CF5-98C9633157F1}"/>
              </a:ext>
            </a:extLst>
          </p:cNvPr>
          <p:cNvCxnSpPr/>
          <p:nvPr userDrawn="1"/>
        </p:nvCxnSpPr>
        <p:spPr>
          <a:xfrm>
            <a:off x="629392" y="1531917"/>
            <a:ext cx="23121257" cy="0"/>
          </a:xfrm>
          <a:prstGeom prst="line">
            <a:avLst/>
          </a:prstGeom>
          <a:ln w="762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Shape&#10;&#10;Description automatically generated with medium confidence">
            <a:extLst>
              <a:ext uri="{FF2B5EF4-FFF2-40B4-BE49-F238E27FC236}">
                <a16:creationId xmlns:a16="http://schemas.microsoft.com/office/drawing/2014/main" id="{9409060C-28C8-6D49-AF07-60DB554EDD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01" y="638184"/>
            <a:ext cx="2149896" cy="4356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252455A3-5199-DD4C-A344-32D1BDF2509C}"/>
              </a:ext>
            </a:extLst>
          </p:cNvPr>
          <p:cNvGrpSpPr/>
          <p:nvPr userDrawn="1"/>
        </p:nvGrpSpPr>
        <p:grpSpPr>
          <a:xfrm>
            <a:off x="-2585755" y="649421"/>
            <a:ext cx="2328672" cy="3121152"/>
            <a:chOff x="-2585755" y="3706843"/>
            <a:chExt cx="2328672" cy="312115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B8257C9-6574-6E44-B701-54A570783079}"/>
                </a:ext>
              </a:extLst>
            </p:cNvPr>
            <p:cNvSpPr/>
            <p:nvPr userDrawn="1"/>
          </p:nvSpPr>
          <p:spPr>
            <a:xfrm>
              <a:off x="-2585755" y="3706843"/>
              <a:ext cx="780288" cy="7802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4E6573F-B6A2-BE43-B99E-6259B359B003}"/>
                </a:ext>
              </a:extLst>
            </p:cNvPr>
            <p:cNvSpPr/>
            <p:nvPr userDrawn="1"/>
          </p:nvSpPr>
          <p:spPr>
            <a:xfrm>
              <a:off x="-1805467" y="3706843"/>
              <a:ext cx="780288" cy="780288"/>
            </a:xfrm>
            <a:prstGeom prst="rect">
              <a:avLst/>
            </a:prstGeom>
            <a:solidFill>
              <a:srgbClr val="00C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304B027-28CC-0E49-968F-80343C23FFC2}"/>
                </a:ext>
              </a:extLst>
            </p:cNvPr>
            <p:cNvSpPr/>
            <p:nvPr userDrawn="1"/>
          </p:nvSpPr>
          <p:spPr>
            <a:xfrm>
              <a:off x="-1037371" y="3706843"/>
              <a:ext cx="780288" cy="7802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EA26EF8-9BB8-8C42-9FF3-FC9E0D0498B1}"/>
                </a:ext>
              </a:extLst>
            </p:cNvPr>
            <p:cNvSpPr/>
            <p:nvPr userDrawn="1"/>
          </p:nvSpPr>
          <p:spPr>
            <a:xfrm>
              <a:off x="-1805467" y="5267419"/>
              <a:ext cx="780288" cy="7802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7C9ACC8-FBB8-B84B-BC1C-AD0484060CC7}"/>
                </a:ext>
              </a:extLst>
            </p:cNvPr>
            <p:cNvSpPr/>
            <p:nvPr userDrawn="1"/>
          </p:nvSpPr>
          <p:spPr>
            <a:xfrm>
              <a:off x="-1037371" y="5267419"/>
              <a:ext cx="780288" cy="7802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F0505EA-A8A5-124C-B051-248989B5A01A}"/>
                </a:ext>
              </a:extLst>
            </p:cNvPr>
            <p:cNvSpPr/>
            <p:nvPr userDrawn="1"/>
          </p:nvSpPr>
          <p:spPr>
            <a:xfrm>
              <a:off x="-1805467" y="6047707"/>
              <a:ext cx="780288" cy="7802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5C9476A-6DB4-2049-B138-B4F820804E3B}"/>
                </a:ext>
              </a:extLst>
            </p:cNvPr>
            <p:cNvSpPr/>
            <p:nvPr userDrawn="1"/>
          </p:nvSpPr>
          <p:spPr>
            <a:xfrm>
              <a:off x="-1037371" y="6047707"/>
              <a:ext cx="780288" cy="780288"/>
            </a:xfrm>
            <a:prstGeom prst="rect">
              <a:avLst/>
            </a:prstGeom>
            <a:solidFill>
              <a:srgbClr val="F9BD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C8B0493-C6DA-FD44-97B8-E02C12B9ADCC}"/>
                </a:ext>
              </a:extLst>
            </p:cNvPr>
            <p:cNvSpPr/>
            <p:nvPr userDrawn="1"/>
          </p:nvSpPr>
          <p:spPr>
            <a:xfrm>
              <a:off x="-1805467" y="4487131"/>
              <a:ext cx="780288" cy="7802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836759F-58A2-2E4A-BE4E-2670282FA81D}"/>
                </a:ext>
              </a:extLst>
            </p:cNvPr>
            <p:cNvSpPr/>
            <p:nvPr userDrawn="1"/>
          </p:nvSpPr>
          <p:spPr>
            <a:xfrm>
              <a:off x="-1037371" y="4487131"/>
              <a:ext cx="780288" cy="78028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33166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/Messag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7699" y="4340346"/>
            <a:ext cx="19181763" cy="4494092"/>
          </a:xfrm>
        </p:spPr>
        <p:txBody>
          <a:bodyPr anchor="ctr"/>
          <a:lstStyle>
            <a:lvl1pPr>
              <a:lnSpc>
                <a:spcPts val="6300"/>
              </a:lnSpc>
              <a:defRPr sz="6000" spc="-150" baseline="0"/>
            </a:lvl1pPr>
          </a:lstStyle>
          <a:p>
            <a:r>
              <a:rPr lang="en-US" dirty="0"/>
              <a:t>Quote or important message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GB" dirty="0"/>
              <a:t>2022.00.00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19CB8563-5779-4086-95EC-95FA40C371CD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7C79F7D-D3EF-4713-9CF5-98C9633157F1}"/>
              </a:ext>
            </a:extLst>
          </p:cNvPr>
          <p:cNvCxnSpPr/>
          <p:nvPr userDrawn="1"/>
        </p:nvCxnSpPr>
        <p:spPr>
          <a:xfrm>
            <a:off x="629392" y="1531917"/>
            <a:ext cx="23121257" cy="0"/>
          </a:xfrm>
          <a:prstGeom prst="line">
            <a:avLst/>
          </a:prstGeom>
          <a:ln w="762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93228E3-DFC9-9645-9FC3-F0B251496C07}"/>
              </a:ext>
            </a:extLst>
          </p:cNvPr>
          <p:cNvGrpSpPr/>
          <p:nvPr userDrawn="1"/>
        </p:nvGrpSpPr>
        <p:grpSpPr>
          <a:xfrm>
            <a:off x="-2585755" y="649421"/>
            <a:ext cx="2328672" cy="3121152"/>
            <a:chOff x="-2585755" y="3706843"/>
            <a:chExt cx="2328672" cy="312115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345374C-6209-9E46-B06B-B726E9B28143}"/>
                </a:ext>
              </a:extLst>
            </p:cNvPr>
            <p:cNvSpPr/>
            <p:nvPr userDrawn="1"/>
          </p:nvSpPr>
          <p:spPr>
            <a:xfrm>
              <a:off x="-2585755" y="3706843"/>
              <a:ext cx="780288" cy="7802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9806960-DFF9-3342-9AEC-5F85132509D3}"/>
                </a:ext>
              </a:extLst>
            </p:cNvPr>
            <p:cNvSpPr/>
            <p:nvPr userDrawn="1"/>
          </p:nvSpPr>
          <p:spPr>
            <a:xfrm>
              <a:off x="-1805467" y="3706843"/>
              <a:ext cx="780288" cy="780288"/>
            </a:xfrm>
            <a:prstGeom prst="rect">
              <a:avLst/>
            </a:prstGeom>
            <a:solidFill>
              <a:srgbClr val="00C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5008ABA-DE15-364B-9F61-EEEB00C7A639}"/>
                </a:ext>
              </a:extLst>
            </p:cNvPr>
            <p:cNvSpPr/>
            <p:nvPr userDrawn="1"/>
          </p:nvSpPr>
          <p:spPr>
            <a:xfrm>
              <a:off x="-1037371" y="3706843"/>
              <a:ext cx="780288" cy="7802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65E6DAD-AD3E-0342-A800-8C7341F773EE}"/>
                </a:ext>
              </a:extLst>
            </p:cNvPr>
            <p:cNvSpPr/>
            <p:nvPr userDrawn="1"/>
          </p:nvSpPr>
          <p:spPr>
            <a:xfrm>
              <a:off x="-1805467" y="5267419"/>
              <a:ext cx="780288" cy="7802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82D6057-295C-ED4B-8401-EE5D52F70A65}"/>
                </a:ext>
              </a:extLst>
            </p:cNvPr>
            <p:cNvSpPr/>
            <p:nvPr userDrawn="1"/>
          </p:nvSpPr>
          <p:spPr>
            <a:xfrm>
              <a:off x="-1037371" y="5267419"/>
              <a:ext cx="780288" cy="7802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01F21DE-ED8B-8B43-8F22-1034DB550B43}"/>
                </a:ext>
              </a:extLst>
            </p:cNvPr>
            <p:cNvSpPr/>
            <p:nvPr userDrawn="1"/>
          </p:nvSpPr>
          <p:spPr>
            <a:xfrm>
              <a:off x="-1805467" y="6047707"/>
              <a:ext cx="780288" cy="7802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FA6EAED-8BCD-984D-8716-E0B4B71B3F02}"/>
                </a:ext>
              </a:extLst>
            </p:cNvPr>
            <p:cNvSpPr/>
            <p:nvPr userDrawn="1"/>
          </p:nvSpPr>
          <p:spPr>
            <a:xfrm>
              <a:off x="-1037371" y="6047707"/>
              <a:ext cx="780288" cy="780288"/>
            </a:xfrm>
            <a:prstGeom prst="rect">
              <a:avLst/>
            </a:prstGeom>
            <a:solidFill>
              <a:srgbClr val="F9BD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805B09B-3031-F54E-879E-A0CC0175DF49}"/>
                </a:ext>
              </a:extLst>
            </p:cNvPr>
            <p:cNvSpPr/>
            <p:nvPr userDrawn="1"/>
          </p:nvSpPr>
          <p:spPr>
            <a:xfrm>
              <a:off x="-1805467" y="4487131"/>
              <a:ext cx="780288" cy="7802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5E8791A-C509-544B-B03F-095B9A7408C9}"/>
                </a:ext>
              </a:extLst>
            </p:cNvPr>
            <p:cNvSpPr/>
            <p:nvPr userDrawn="1"/>
          </p:nvSpPr>
          <p:spPr>
            <a:xfrm>
              <a:off x="-1037371" y="4487131"/>
              <a:ext cx="780288" cy="78028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</p:grpSp>
      <p:pic>
        <p:nvPicPr>
          <p:cNvPr id="18" name="Picture 17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A935C69F-E3AC-4949-BCE4-CC28DDD96A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00" y="638175"/>
            <a:ext cx="2149897" cy="4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11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column text +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1" y="2430347"/>
            <a:ext cx="5829300" cy="1716068"/>
          </a:xfrm>
        </p:spPr>
        <p:txBody>
          <a:bodyPr/>
          <a:lstStyle>
            <a:lvl1pPr>
              <a:lnSpc>
                <a:spcPts val="4700"/>
              </a:lnSpc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/>
              <a:t>2022.00.00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B8563-5779-4086-95EC-95FA40C371CD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3872FC6-5231-4247-81FA-CB9B676E00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7700" y="4854575"/>
            <a:ext cx="5829300" cy="82057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0" name="Platshållare för innehåll 4">
            <a:extLst>
              <a:ext uri="{FF2B5EF4-FFF2-40B4-BE49-F238E27FC236}">
                <a16:creationId xmlns:a16="http://schemas.microsoft.com/office/drawing/2014/main" id="{61F7D057-9C5D-4A8C-A8D4-90E704A77734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413750" y="2433638"/>
            <a:ext cx="15306675" cy="10626725"/>
          </a:xfrm>
          <a:solidFill>
            <a:schemeClr val="bg1"/>
          </a:solidFill>
        </p:spPr>
        <p:txBody>
          <a:bodyPr tIns="122400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 noProof="0"/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243981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column text +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1" y="2430347"/>
            <a:ext cx="5829300" cy="1716068"/>
          </a:xfrm>
        </p:spPr>
        <p:txBody>
          <a:bodyPr/>
          <a:lstStyle>
            <a:lvl1pPr>
              <a:lnSpc>
                <a:spcPts val="4700"/>
              </a:lnSpc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/>
              <a:t>2022.00.00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B8563-5779-4086-95EC-95FA40C371CD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3872FC6-5231-4247-81FA-CB9B676E0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23274" y="2526209"/>
            <a:ext cx="9718675" cy="207436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Text</a:t>
            </a:r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C77C9F4E-BF4D-469C-9B00-FE1319C23A7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7700" y="4854575"/>
            <a:ext cx="23072725" cy="8205788"/>
          </a:xfrm>
          <a:solidFill>
            <a:schemeClr val="bg1"/>
          </a:solidFill>
        </p:spPr>
        <p:txBody>
          <a:bodyPr tIns="122400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 noProof="0"/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51420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column text_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1" y="2430347"/>
            <a:ext cx="5829300" cy="1716068"/>
          </a:xfrm>
        </p:spPr>
        <p:txBody>
          <a:bodyPr/>
          <a:lstStyle>
            <a:lvl1pPr>
              <a:lnSpc>
                <a:spcPts val="4700"/>
              </a:lnSpc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/>
              <a:t>2022.00.00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B8563-5779-4086-95EC-95FA40C371CD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3872FC6-5231-4247-81FA-CB9B676E00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7700" y="4854575"/>
            <a:ext cx="23072726" cy="82057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7617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1" y="2430347"/>
            <a:ext cx="5829300" cy="1716068"/>
          </a:xfrm>
        </p:spPr>
        <p:txBody>
          <a:bodyPr/>
          <a:lstStyle>
            <a:lvl1pPr>
              <a:lnSpc>
                <a:spcPts val="4700"/>
              </a:lnSpc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/>
              <a:t>2022.00.00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B8563-5779-4086-95EC-95FA40C371CD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3872FC6-5231-4247-81FA-CB9B676E00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23274" y="2526209"/>
            <a:ext cx="9718675" cy="430747"/>
          </a:xfrm>
        </p:spPr>
        <p:txBody>
          <a:bodyPr/>
          <a:lstStyle>
            <a:lvl1pPr marL="0" indent="0">
              <a:buNone/>
              <a:defRPr>
                <a:latin typeface="+mj-lt"/>
              </a:defRPr>
            </a:lvl1pPr>
          </a:lstStyle>
          <a:p>
            <a:pPr lvl="0"/>
            <a:r>
              <a:rPr lang="en-GB" noProof="0"/>
              <a:t>Subheading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6E363BED-716F-4023-9513-72698998887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3750" y="2908836"/>
            <a:ext cx="9728200" cy="3670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59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7700" y="2380919"/>
            <a:ext cx="21001519" cy="171606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700" y="4850660"/>
            <a:ext cx="21001519" cy="638339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186150" y="727501"/>
            <a:ext cx="1701800" cy="450064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l">
              <a:defRPr sz="2000" spc="-4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2022.00.00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454410" y="711422"/>
            <a:ext cx="1266016" cy="466143"/>
          </a:xfrm>
          <a:prstGeom prst="rect">
            <a:avLst/>
          </a:prstGeom>
        </p:spPr>
        <p:txBody>
          <a:bodyPr vert="horz" lIns="91440" tIns="45720" rIns="0" bIns="45720" rtlCol="0" anchor="b"/>
          <a:lstStyle>
            <a:lvl1pPr algn="r">
              <a:defRPr sz="2000">
                <a:solidFill>
                  <a:schemeClr val="tx1"/>
                </a:solidFill>
              </a:defRPr>
            </a:lvl1pPr>
          </a:lstStyle>
          <a:p>
            <a:fld id="{19CB8563-5779-4086-95EC-95FA40C371CD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CA7C905-8535-4530-A19B-FE727E4D286B}"/>
              </a:ext>
            </a:extLst>
          </p:cNvPr>
          <p:cNvCxnSpPr/>
          <p:nvPr userDrawn="1"/>
        </p:nvCxnSpPr>
        <p:spPr>
          <a:xfrm>
            <a:off x="629392" y="1531917"/>
            <a:ext cx="23121257" cy="0"/>
          </a:xfrm>
          <a:prstGeom prst="line">
            <a:avLst/>
          </a:prstGeom>
          <a:ln w="762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Shape&#10;&#10;Description automatically generated with medium confidence">
            <a:extLst>
              <a:ext uri="{FF2B5EF4-FFF2-40B4-BE49-F238E27FC236}">
                <a16:creationId xmlns:a16="http://schemas.microsoft.com/office/drawing/2014/main" id="{659D1E89-717E-A54E-A9F4-9076CB3E07F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01" y="638184"/>
            <a:ext cx="2152650" cy="436158"/>
          </a:xfrm>
          <a:prstGeom prst="rect">
            <a:avLst/>
          </a:pr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C6686182-C41C-3245-BA50-6FFA7B349EC3}"/>
              </a:ext>
            </a:extLst>
          </p:cNvPr>
          <p:cNvGrpSpPr/>
          <p:nvPr userDrawn="1"/>
        </p:nvGrpSpPr>
        <p:grpSpPr>
          <a:xfrm>
            <a:off x="-2585755" y="649421"/>
            <a:ext cx="2328672" cy="3121152"/>
            <a:chOff x="-2585755" y="3706843"/>
            <a:chExt cx="2328672" cy="3121152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59F542A-B3B1-6F45-BE11-B35A5530D9D7}"/>
                </a:ext>
              </a:extLst>
            </p:cNvPr>
            <p:cNvSpPr/>
            <p:nvPr userDrawn="1"/>
          </p:nvSpPr>
          <p:spPr>
            <a:xfrm>
              <a:off x="-2585755" y="3706843"/>
              <a:ext cx="780288" cy="7802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5C8D62B-52FD-E144-AA74-875AFBC8F2CA}"/>
                </a:ext>
              </a:extLst>
            </p:cNvPr>
            <p:cNvSpPr/>
            <p:nvPr userDrawn="1"/>
          </p:nvSpPr>
          <p:spPr>
            <a:xfrm>
              <a:off x="-1805467" y="3706843"/>
              <a:ext cx="780288" cy="780288"/>
            </a:xfrm>
            <a:prstGeom prst="rect">
              <a:avLst/>
            </a:prstGeom>
            <a:solidFill>
              <a:srgbClr val="00C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C445F4D-1C2B-BE47-9197-DABDB4515D46}"/>
                </a:ext>
              </a:extLst>
            </p:cNvPr>
            <p:cNvSpPr/>
            <p:nvPr userDrawn="1"/>
          </p:nvSpPr>
          <p:spPr>
            <a:xfrm>
              <a:off x="-1037371" y="3706843"/>
              <a:ext cx="780288" cy="7802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15DF465-65B7-BD4C-9428-56EB978E2627}"/>
                </a:ext>
              </a:extLst>
            </p:cNvPr>
            <p:cNvSpPr/>
            <p:nvPr userDrawn="1"/>
          </p:nvSpPr>
          <p:spPr>
            <a:xfrm>
              <a:off x="-1805467" y="5267419"/>
              <a:ext cx="780288" cy="7802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9BEC70F-29B3-814C-8FC2-4B5F70C64DB2}"/>
                </a:ext>
              </a:extLst>
            </p:cNvPr>
            <p:cNvSpPr/>
            <p:nvPr userDrawn="1"/>
          </p:nvSpPr>
          <p:spPr>
            <a:xfrm>
              <a:off x="-1037371" y="5267419"/>
              <a:ext cx="780288" cy="7802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8BF08D57-BBD1-284B-9DF1-E4F1902A75B2}"/>
                </a:ext>
              </a:extLst>
            </p:cNvPr>
            <p:cNvSpPr/>
            <p:nvPr userDrawn="1"/>
          </p:nvSpPr>
          <p:spPr>
            <a:xfrm>
              <a:off x="-1805467" y="6047707"/>
              <a:ext cx="780288" cy="7802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3AFCAB1-D109-1E46-A839-5779E6D8723E}"/>
                </a:ext>
              </a:extLst>
            </p:cNvPr>
            <p:cNvSpPr/>
            <p:nvPr userDrawn="1"/>
          </p:nvSpPr>
          <p:spPr>
            <a:xfrm>
              <a:off x="-1037371" y="6047707"/>
              <a:ext cx="780288" cy="780288"/>
            </a:xfrm>
            <a:prstGeom prst="rect">
              <a:avLst/>
            </a:prstGeom>
            <a:solidFill>
              <a:srgbClr val="F9BD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021309A8-23C7-5F49-9F16-AF6125A4B50A}"/>
                </a:ext>
              </a:extLst>
            </p:cNvPr>
            <p:cNvSpPr/>
            <p:nvPr userDrawn="1"/>
          </p:nvSpPr>
          <p:spPr>
            <a:xfrm>
              <a:off x="-1805467" y="4487131"/>
              <a:ext cx="780288" cy="7802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C54E3C5-D129-1A4C-BE31-2FFCE81DF9F5}"/>
                </a:ext>
              </a:extLst>
            </p:cNvPr>
            <p:cNvSpPr/>
            <p:nvPr userDrawn="1"/>
          </p:nvSpPr>
          <p:spPr>
            <a:xfrm>
              <a:off x="-1037371" y="4487131"/>
              <a:ext cx="780288" cy="78028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000"/>
                </a:lnSpc>
              </a:pPr>
              <a:endParaRPr lang="en-SE" sz="2600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408868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3" r:id="rId6"/>
    <p:sldLayoutId id="2147483668" r:id="rId7"/>
    <p:sldLayoutId id="2147483673" r:id="rId8"/>
    <p:sldLayoutId id="2147483669" r:id="rId9"/>
    <p:sldLayoutId id="2147483670" r:id="rId10"/>
    <p:sldLayoutId id="2147483671" r:id="rId11"/>
    <p:sldLayoutId id="2147483672" r:id="rId12"/>
    <p:sldLayoutId id="2147483674" r:id="rId13"/>
    <p:sldLayoutId id="2147483676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1828709" rtl="0" eaLnBrk="1" latinLnBrk="0" hangingPunct="1">
        <a:lnSpc>
          <a:spcPts val="4700"/>
        </a:lnSpc>
        <a:spcBef>
          <a:spcPct val="0"/>
        </a:spcBef>
        <a:buNone/>
        <a:defRPr sz="45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ts val="3000"/>
        </a:lnSpc>
        <a:spcBef>
          <a:spcPts val="0"/>
        </a:spcBef>
        <a:buFont typeface="ES Peak Light" panose="00000400000000000000" pitchFamily="50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893763" indent="-406400" algn="l" defTabSz="1828709" rtl="0" eaLnBrk="1" latinLnBrk="0" hangingPunct="1">
        <a:lnSpc>
          <a:spcPts val="3000"/>
        </a:lnSpc>
        <a:spcBef>
          <a:spcPts val="0"/>
        </a:spcBef>
        <a:buFont typeface="ES Peak Light" panose="00000400000000000000" pitchFamily="50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475" indent="-366713" algn="l" defTabSz="1828709" rtl="0" eaLnBrk="1" latinLnBrk="0" hangingPunct="1">
        <a:lnSpc>
          <a:spcPts val="3000"/>
        </a:lnSpc>
        <a:spcBef>
          <a:spcPts val="0"/>
        </a:spcBef>
        <a:buFont typeface="ES Peak Light" panose="00000400000000000000" pitchFamily="50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06563" indent="-446088" algn="l" defTabSz="1828709" rtl="0" eaLnBrk="1" latinLnBrk="0" hangingPunct="1">
        <a:lnSpc>
          <a:spcPts val="3000"/>
        </a:lnSpc>
        <a:spcBef>
          <a:spcPts val="0"/>
        </a:spcBef>
        <a:buFont typeface="ES Peak Light" panose="00000400000000000000" pitchFamily="50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447675" algn="l" defTabSz="1828709" rtl="0" eaLnBrk="1" latinLnBrk="0" hangingPunct="1">
        <a:lnSpc>
          <a:spcPts val="3000"/>
        </a:lnSpc>
        <a:spcBef>
          <a:spcPts val="0"/>
        </a:spcBef>
        <a:buFont typeface="ES Peak Light" panose="00000400000000000000" pitchFamily="50" charset="0"/>
        <a:buChar char="•"/>
        <a:tabLst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2" userDrawn="1">
          <p15:clr>
            <a:srgbClr val="F26B43"/>
          </p15:clr>
        </p15:guide>
        <p15:guide id="2" pos="7594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1465" userDrawn="1">
          <p15:clr>
            <a:srgbClr val="F26B43"/>
          </p15:clr>
        </p15:guide>
        <p15:guide id="5" pos="1627" userDrawn="1">
          <p15:clr>
            <a:srgbClr val="F26B43"/>
          </p15:clr>
        </p15:guide>
        <p15:guide id="6" pos="2691" userDrawn="1">
          <p15:clr>
            <a:srgbClr val="F26B43"/>
          </p15:clr>
        </p15:guide>
        <p15:guide id="7" pos="2851" userDrawn="1">
          <p15:clr>
            <a:srgbClr val="F26B43"/>
          </p15:clr>
        </p15:guide>
        <p15:guide id="8" pos="3921" userDrawn="1">
          <p15:clr>
            <a:srgbClr val="F26B43"/>
          </p15:clr>
        </p15:guide>
        <p15:guide id="9" pos="4080" userDrawn="1">
          <p15:clr>
            <a:srgbClr val="F26B43"/>
          </p15:clr>
        </p15:guide>
        <p15:guide id="10" pos="5140" userDrawn="1">
          <p15:clr>
            <a:srgbClr val="F26B43"/>
          </p15:clr>
        </p15:guide>
        <p15:guide id="11" pos="5300" userDrawn="1">
          <p15:clr>
            <a:srgbClr val="F26B43"/>
          </p15:clr>
        </p15:guide>
        <p15:guide id="12" pos="6369" userDrawn="1">
          <p15:clr>
            <a:srgbClr val="F26B43"/>
          </p15:clr>
        </p15:guide>
        <p15:guide id="13" pos="6528" userDrawn="1">
          <p15:clr>
            <a:srgbClr val="F26B43"/>
          </p15:clr>
        </p15:guide>
        <p15:guide id="14" pos="7753" userDrawn="1">
          <p15:clr>
            <a:srgbClr val="F26B43"/>
          </p15:clr>
        </p15:guide>
        <p15:guide id="15" pos="8818" userDrawn="1">
          <p15:clr>
            <a:srgbClr val="F26B43"/>
          </p15:clr>
        </p15:guide>
        <p15:guide id="16" pos="8978" userDrawn="1">
          <p15:clr>
            <a:srgbClr val="F26B43"/>
          </p15:clr>
        </p15:guide>
        <p15:guide id="17" pos="10038" userDrawn="1">
          <p15:clr>
            <a:srgbClr val="F26B43"/>
          </p15:clr>
        </p15:guide>
        <p15:guide id="18" pos="10196" userDrawn="1">
          <p15:clr>
            <a:srgbClr val="F26B43"/>
          </p15:clr>
        </p15:guide>
        <p15:guide id="19" pos="11268" userDrawn="1">
          <p15:clr>
            <a:srgbClr val="F26B43"/>
          </p15:clr>
        </p15:guide>
        <p15:guide id="20" pos="11428" userDrawn="1">
          <p15:clr>
            <a:srgbClr val="F26B43"/>
          </p15:clr>
        </p15:guide>
        <p15:guide id="21" pos="12491" userDrawn="1">
          <p15:clr>
            <a:srgbClr val="F26B43"/>
          </p15:clr>
        </p15:guide>
        <p15:guide id="22" pos="12652" userDrawn="1">
          <p15:clr>
            <a:srgbClr val="F26B43"/>
          </p15:clr>
        </p15:guide>
        <p15:guide id="23" pos="13711" userDrawn="1">
          <p15:clr>
            <a:srgbClr val="F26B43"/>
          </p15:clr>
        </p15:guide>
        <p15:guide id="24" pos="13871" userDrawn="1">
          <p15:clr>
            <a:srgbClr val="F26B43"/>
          </p15:clr>
        </p15:guide>
        <p15:guide id="25" pos="14942" userDrawn="1">
          <p15:clr>
            <a:srgbClr val="F26B43"/>
          </p15:clr>
        </p15:guide>
        <p15:guide id="26" orient="horz" pos="1533" userDrawn="1">
          <p15:clr>
            <a:srgbClr val="F26B43"/>
          </p15:clr>
        </p15:guide>
        <p15:guide id="27" orient="horz" pos="2898" userDrawn="1">
          <p15:clr>
            <a:srgbClr val="F26B43"/>
          </p15:clr>
        </p15:guide>
        <p15:guide id="28" orient="horz" pos="3209" userDrawn="1">
          <p15:clr>
            <a:srgbClr val="F26B43"/>
          </p15:clr>
        </p15:guide>
        <p15:guide id="29" orient="horz" pos="5565" userDrawn="1">
          <p15:clr>
            <a:srgbClr val="F26B43"/>
          </p15:clr>
        </p15:guide>
        <p15:guide id="30" orient="horz" pos="5726" userDrawn="1">
          <p15:clr>
            <a:srgbClr val="F26B43"/>
          </p15:clr>
        </p15:guide>
        <p15:guide id="31" orient="horz" pos="822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482397-E915-4850-A969-CF4C79CA7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6058" y="3968149"/>
            <a:ext cx="16988960" cy="19966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 err="1"/>
              <a:t>Löytänän</a:t>
            </a:r>
            <a:r>
              <a:rPr lang="en-GB" dirty="0"/>
              <a:t> </a:t>
            </a:r>
            <a:r>
              <a:rPr lang="en-GB" dirty="0" err="1"/>
              <a:t>tuulivoimahankealueeseen</a:t>
            </a:r>
            <a:r>
              <a:rPr lang="en-GB" dirty="0"/>
              <a:t> </a:t>
            </a:r>
            <a:r>
              <a:rPr lang="en-GB" dirty="0" err="1"/>
              <a:t>suhtautuminen</a:t>
            </a:r>
            <a:endParaRPr lang="en-GB" sz="5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7722D-FE78-49A3-B2F8-EC522BF1409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3117175" y="711200"/>
            <a:ext cx="1265238" cy="466725"/>
          </a:xfrm>
        </p:spPr>
        <p:txBody>
          <a:bodyPr/>
          <a:lstStyle/>
          <a:p>
            <a:fld id="{19CB8563-5779-4086-95EC-95FA40C371C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185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A900FD-4D2E-36C8-28E1-B1304EBDC8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E65838C-5EB8-3CBA-2FDF-FF5F7247AC62}"/>
              </a:ext>
            </a:extLst>
          </p:cNvPr>
          <p:cNvSpPr txBox="1"/>
          <p:nvPr/>
        </p:nvSpPr>
        <p:spPr>
          <a:xfrm>
            <a:off x="1105246" y="1668365"/>
            <a:ext cx="22864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2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82103EF-AF18-787C-6DC7-B9AC88ED1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75" y="1551077"/>
            <a:ext cx="22864239" cy="10423406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01561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fi-FI" sz="2800" dirty="0"/>
          </a:p>
          <a:p>
            <a:r>
              <a:rPr lang="fi-FI" sz="2800" dirty="0"/>
              <a:t>Analysoin tiedoston </a:t>
            </a:r>
            <a:r>
              <a:rPr lang="fi-FI" sz="2800" b="1" dirty="0"/>
              <a:t>DATA_AI.xlsx</a:t>
            </a:r>
            <a:r>
              <a:rPr lang="fi-FI" sz="2800" dirty="0"/>
              <a:t> ja tässä on yhteenveto siitä, </a:t>
            </a:r>
            <a:r>
              <a:rPr lang="fi-FI" sz="2800" b="1" dirty="0"/>
              <a:t>miten </a:t>
            </a:r>
            <a:r>
              <a:rPr lang="fi-FI" sz="2800" b="1" dirty="0">
                <a:solidFill>
                  <a:srgbClr val="FF0000"/>
                </a:solidFill>
              </a:rPr>
              <a:t>negatiivisesti</a:t>
            </a:r>
            <a:r>
              <a:rPr lang="fi-FI" sz="2800" b="1" dirty="0"/>
              <a:t> tuulivoimahankkeeseen suhtautuvat eroavat </a:t>
            </a:r>
            <a:r>
              <a:rPr lang="fi-FI" sz="2800" b="1" dirty="0">
                <a:solidFill>
                  <a:srgbClr val="00B050"/>
                </a:solidFill>
              </a:rPr>
              <a:t>positiivisesti</a:t>
            </a:r>
            <a:r>
              <a:rPr lang="fi-FI" sz="2800" b="1" dirty="0"/>
              <a:t> suhtautuvista:</a:t>
            </a:r>
          </a:p>
          <a:p>
            <a:endParaRPr lang="fi-FI" sz="2400" b="1" dirty="0"/>
          </a:p>
          <a:p>
            <a:r>
              <a:rPr lang="fi-FI" sz="2400" b="1" dirty="0">
                <a:solidFill>
                  <a:srgbClr val="00B050"/>
                </a:solidFill>
              </a:rPr>
              <a:t>Positiivisesti suhtautuvat</a:t>
            </a:r>
          </a:p>
          <a:p>
            <a:endParaRPr lang="fi-FI" sz="2400" b="1" dirty="0"/>
          </a:p>
          <a:p>
            <a:r>
              <a:rPr lang="fi-FI" sz="2400" b="1" dirty="0"/>
              <a:t>Hyödyt</a:t>
            </a:r>
            <a:r>
              <a:rPr lang="fi-FI" sz="2400" dirty="0"/>
              <a:t>:</a:t>
            </a:r>
          </a:p>
          <a:p>
            <a:endParaRPr lang="fi-FI" sz="2400" dirty="0"/>
          </a:p>
          <a:p>
            <a:r>
              <a:rPr lang="fi-FI" sz="2400" b="1" dirty="0"/>
              <a:t>Taloudelliset hyödyt</a:t>
            </a:r>
            <a:r>
              <a:rPr lang="fi-FI" sz="2400" dirty="0"/>
              <a:t>:</a:t>
            </a:r>
          </a:p>
          <a:p>
            <a:pPr marL="1600137" lvl="1" indent="-342900">
              <a:buFont typeface="Arial" panose="020B0604020202020204" pitchFamily="34" charset="0"/>
              <a:buChar char="•"/>
            </a:pPr>
            <a:r>
              <a:rPr lang="fi-FI" sz="2400" b="1" dirty="0"/>
              <a:t> Verotulot kunnalle</a:t>
            </a:r>
            <a:r>
              <a:rPr lang="fi-FI" sz="2400" dirty="0"/>
              <a:t>: Tuulivoimahanke tuo merkittäviä verotuloja kunnalle, mikä auttaa parantamaan kunnan taloutta ja palveluita.</a:t>
            </a:r>
          </a:p>
          <a:p>
            <a:pPr marL="1600137" lvl="1" indent="-342900">
              <a:buFont typeface="Arial" panose="020B0604020202020204" pitchFamily="34" charset="0"/>
              <a:buChar char="•"/>
            </a:pPr>
            <a:r>
              <a:rPr lang="fi-FI" sz="2400" b="1" dirty="0"/>
              <a:t> Työllisyys</a:t>
            </a:r>
            <a:r>
              <a:rPr lang="fi-FI" sz="2400" dirty="0"/>
              <a:t>: Hankkeen rakentaminen ja ylläpito luovat työpaikkoja paikallisille asukkaille, mikä lisää työllisyyttä ja elinvoimaa alueella.</a:t>
            </a:r>
          </a:p>
          <a:p>
            <a:pPr marL="1600137" lvl="1" indent="-342900">
              <a:buFont typeface="Arial" panose="020B0604020202020204" pitchFamily="34" charset="0"/>
              <a:buChar char="•"/>
            </a:pPr>
            <a:r>
              <a:rPr lang="fi-FI" sz="2400" b="1" dirty="0"/>
              <a:t> Paikallisten palveluiden käyttö</a:t>
            </a:r>
            <a:r>
              <a:rPr lang="fi-FI" sz="2400" dirty="0"/>
              <a:t>: Asennusporukka ja huoltotyöt lisäävät paikallisten palveluiden käyttöä, mikä tuo tuloja paikallisille yrityksille.</a:t>
            </a:r>
          </a:p>
          <a:p>
            <a:pPr marL="1257237" lvl="1">
              <a:buFont typeface="Arial" panose="020B0604020202020204" pitchFamily="34" charset="0"/>
              <a:buChar char="•"/>
            </a:pPr>
            <a:endParaRPr lang="fi-FI" sz="2400" dirty="0"/>
          </a:p>
          <a:p>
            <a:r>
              <a:rPr lang="fi-FI" sz="2400" b="1" dirty="0"/>
              <a:t>Ympäristöystävällisyys</a:t>
            </a:r>
            <a:r>
              <a:rPr lang="fi-FI" sz="2400" dirty="0"/>
              <a:t>:</a:t>
            </a:r>
          </a:p>
          <a:p>
            <a:pPr marL="1600137" lvl="1" indent="-342900">
              <a:buFont typeface="Arial" panose="020B0604020202020204" pitchFamily="34" charset="0"/>
              <a:buChar char="•"/>
            </a:pPr>
            <a:r>
              <a:rPr lang="fi-FI" sz="2400" b="1" dirty="0"/>
              <a:t> Puhdas energia</a:t>
            </a:r>
            <a:r>
              <a:rPr lang="fi-FI" sz="2400" dirty="0"/>
              <a:t>: Tuulivoima on uusiutuvaa ja ympäristöystävällistä energiaa, joka vähentää päästöjä ja auttaa torjumaan ilmastonmuutosta.</a:t>
            </a:r>
          </a:p>
          <a:p>
            <a:pPr marL="1600137" lvl="1" indent="-342900">
              <a:buFont typeface="Arial" panose="020B0604020202020204" pitchFamily="34" charset="0"/>
              <a:buChar char="•"/>
            </a:pPr>
            <a:r>
              <a:rPr lang="fi-FI" sz="2400" b="1" dirty="0"/>
              <a:t> Huoltovarmuus</a:t>
            </a:r>
            <a:r>
              <a:rPr lang="fi-FI" sz="2400" dirty="0"/>
              <a:t>: Tuulivoima parantaa energian huoltovarmuutta, erityisesti kriisitilanteissa.</a:t>
            </a:r>
          </a:p>
          <a:p>
            <a:pPr marL="1257237" lvl="1">
              <a:buFont typeface="Arial" panose="020B0604020202020204" pitchFamily="34" charset="0"/>
              <a:buChar char="•"/>
            </a:pPr>
            <a:endParaRPr lang="fi-FI" sz="2400" dirty="0"/>
          </a:p>
          <a:p>
            <a:r>
              <a:rPr lang="fi-FI" sz="2400" b="1" dirty="0"/>
              <a:t>Kunnan brändi ja elinvoimaisuus</a:t>
            </a:r>
            <a:r>
              <a:rPr lang="fi-FI" sz="2400" dirty="0"/>
              <a:t>:</a:t>
            </a:r>
          </a:p>
          <a:p>
            <a:pPr marL="1600137" lvl="1" indent="-342900">
              <a:buFont typeface="Arial" panose="020B0604020202020204" pitchFamily="34" charset="0"/>
              <a:buChar char="•"/>
            </a:pPr>
            <a:r>
              <a:rPr lang="fi-FI" sz="2400" b="1" dirty="0"/>
              <a:t> Kunnan imagon parantaminen</a:t>
            </a:r>
            <a:r>
              <a:rPr lang="fi-FI" sz="2400" dirty="0"/>
              <a:t>: Uusiutuvan energian hankkeet parantavat kunnan brändiä ja elinvoimaisuutta, mikä voi houkutella uusia asukkaita ja yrityksiä alueelle.</a:t>
            </a:r>
          </a:p>
          <a:p>
            <a:pPr marL="1257237" lvl="1">
              <a:buFont typeface="Arial" panose="020B0604020202020204" pitchFamily="34" charset="0"/>
              <a:buChar char="•"/>
            </a:pPr>
            <a:endParaRPr lang="fi-FI" sz="2400" dirty="0"/>
          </a:p>
          <a:p>
            <a:r>
              <a:rPr lang="fi-FI" sz="2400" b="1" dirty="0"/>
              <a:t>Infrastruktuurin parantaminen</a:t>
            </a:r>
            <a:r>
              <a:rPr lang="fi-FI" sz="2400" dirty="0"/>
              <a:t>:</a:t>
            </a:r>
          </a:p>
          <a:p>
            <a:pPr marL="1600137" lvl="1" indent="-342900">
              <a:buFont typeface="Arial" panose="020B0604020202020204" pitchFamily="34" charset="0"/>
              <a:buChar char="•"/>
            </a:pPr>
            <a:r>
              <a:rPr lang="fi-FI" sz="2400" b="1" dirty="0"/>
              <a:t> Teiden kunto</a:t>
            </a:r>
            <a:r>
              <a:rPr lang="fi-FI" sz="2400" dirty="0"/>
              <a:t>: Tuulivoimalat vaativat hyväkuntoiset tiet, mikä parantaa paikallista infrastruktuuria.</a:t>
            </a:r>
          </a:p>
          <a:p>
            <a:endParaRPr lang="fi-FI" sz="2400" b="1" dirty="0"/>
          </a:p>
          <a:p>
            <a:r>
              <a:rPr lang="fi-FI" sz="2400" b="1" dirty="0"/>
              <a:t>Sähkön hinta</a:t>
            </a:r>
            <a:r>
              <a:rPr lang="fi-FI" sz="2400" dirty="0"/>
              <a:t>: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fi-FI" sz="2400" b="1" dirty="0"/>
              <a:t>Sähkön hinnan lasku</a:t>
            </a:r>
            <a:r>
              <a:rPr lang="fi-FI" sz="2400" dirty="0"/>
              <a:t>: Tuulivoima voi auttaa laskemaan sähkön hintaa pitkällä aikavälillä, mikä tuo säästöjä asukkaille.</a:t>
            </a:r>
          </a:p>
          <a:p>
            <a:br>
              <a:rPr lang="fi-FI" sz="2400" dirty="0"/>
            </a:br>
            <a:endParaRPr lang="fi-FI" altLang="fi-FI" sz="2400" dirty="0"/>
          </a:p>
        </p:txBody>
      </p:sp>
    </p:spTree>
    <p:extLst>
      <p:ext uri="{BB962C8B-B14F-4D97-AF65-F5344CB8AC3E}">
        <p14:creationId xmlns:p14="http://schemas.microsoft.com/office/powerpoint/2010/main" val="2545494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1B36A1-30CD-0A17-8D1F-FBAD4A0A4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15FB43-4BD8-B18F-D0E9-AC037CB2D2BF}"/>
              </a:ext>
            </a:extLst>
          </p:cNvPr>
          <p:cNvSpPr txBox="1"/>
          <p:nvPr/>
        </p:nvSpPr>
        <p:spPr>
          <a:xfrm>
            <a:off x="1105246" y="1668365"/>
            <a:ext cx="22864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2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2B02D4F-2F25-3F39-C732-17F7BF510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48640" y="1560443"/>
            <a:ext cx="23920347" cy="12472685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01561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259937">
              <a:spcBef>
                <a:spcPts val="1950"/>
              </a:spcBef>
              <a:spcAft>
                <a:spcPts val="450"/>
              </a:spcAft>
            </a:pPr>
            <a:r>
              <a:rPr lang="fi-FI" sz="2400" b="1" dirty="0">
                <a:solidFill>
                  <a:srgbClr val="FF0000"/>
                </a:solidFill>
                <a:cs typeface="Arial" panose="020B0604020202020204" pitchFamily="34" charset="0"/>
              </a:rPr>
              <a:t>Negatiivisesti suhtautuvat</a:t>
            </a:r>
          </a:p>
          <a:p>
            <a:pPr marL="1259937">
              <a:spcBef>
                <a:spcPts val="1200"/>
              </a:spcBef>
              <a:spcAft>
                <a:spcPts val="600"/>
              </a:spcAft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Haitat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</a:t>
            </a:r>
          </a:p>
          <a:p>
            <a:pPr marL="1259937">
              <a:spcBef>
                <a:spcPts val="600"/>
              </a:spcBef>
              <a:spcAft>
                <a:spcPts val="1200"/>
              </a:spcAft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Ympäristöhaitat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</a:t>
            </a:r>
          </a:p>
          <a:p>
            <a:pPr marL="2174291"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   Luontokato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 Tuulivoimahankkeet aiheuttavat metsäkatoa ja vaikuttavat negatiivisesti paikalliseen ekosysteemiin, kuten eläinkantaan ja kasvillisuuteen.</a:t>
            </a:r>
          </a:p>
          <a:p>
            <a:pPr marL="2174291"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   Mikromuovi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 Tuulivoimaloiden siivet voivat tuottaa mikromuovia, joka saastuttaa ympäristöä.</a:t>
            </a:r>
          </a:p>
          <a:p>
            <a:pPr marL="2174291"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   Maisemahaitta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 Tuulivoimalat voivat pilata maisemaa ja aiheuttaa visuaalista haittaa.</a:t>
            </a:r>
          </a:p>
          <a:p>
            <a:pPr marL="1259937">
              <a:spcBef>
                <a:spcPts val="600"/>
              </a:spcBef>
              <a:spcAft>
                <a:spcPts val="1200"/>
              </a:spcAft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Meluhaitat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</a:t>
            </a:r>
          </a:p>
          <a:p>
            <a:pPr marL="2517174" lvl="1" indent="-342883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Äänisaaste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 Tuulivoimalat tuottavat melua, joka voi häiritä lähiasukkaita ja vaikuttaa heidän elämänlaatuunsa.</a:t>
            </a:r>
          </a:p>
          <a:p>
            <a:pPr marL="2517174" lvl="2" indent="-34288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Valo- ja välkehaitat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 Tuulivoimaloiden pyörivät siivet voivat aiheuttaa välkehaittoja, jotka häiritsevät asukkaita.</a:t>
            </a:r>
          </a:p>
          <a:p>
            <a:pPr marL="1259937">
              <a:spcBef>
                <a:spcPts val="600"/>
              </a:spcBef>
              <a:spcAft>
                <a:spcPts val="1200"/>
              </a:spcAft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Taloudelliset haitat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</a:t>
            </a:r>
          </a:p>
          <a:p>
            <a:pPr marL="2517174" lvl="2" indent="-34288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Kiinteistöjen arvon lasku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 Tuulivoimaloiden läheisyys voi laskea kiinteistöjen arvoa ja vaikuttaa negatiivisesti kiinteistömarkkinoihin.</a:t>
            </a:r>
          </a:p>
          <a:p>
            <a:pPr marL="2517174" lvl="2" indent="-34288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Korvaukset maanomistajille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 Maanomistajat kokevat, että he eivät saa riittäviä korvauksia maansa käytöstä tuulivoimahankkeissa.</a:t>
            </a:r>
          </a:p>
          <a:p>
            <a:pPr marL="1259937">
              <a:spcBef>
                <a:spcPts val="600"/>
              </a:spcBef>
              <a:spcAft>
                <a:spcPts val="600"/>
              </a:spcAft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Sosiaaliset haitat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</a:t>
            </a:r>
          </a:p>
          <a:p>
            <a:pPr marL="2517174" lvl="2" indent="-34288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Mielipiteiden jakautuminen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 Tuulivoimahankkeet voivat jakaa paikallisten asukkaiden mielipiteitä ja aiheuttaa sosiaalista eripuraa.</a:t>
            </a:r>
          </a:p>
          <a:p>
            <a:pPr marL="2517174" lvl="2" indent="-34288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Stressi ja terveyshaitat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 Melu ja välke voivat nostaa asukkaiden stressitasoa ja vaikuttaa heidän terveyteensä negatiivisesti.</a:t>
            </a:r>
          </a:p>
          <a:p>
            <a:pPr marL="1259937">
              <a:spcBef>
                <a:spcPts val="600"/>
              </a:spcBef>
              <a:spcAft>
                <a:spcPts val="1200"/>
              </a:spcAft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Pitkäaikaiset haitat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</a:t>
            </a:r>
          </a:p>
          <a:p>
            <a:pPr marL="2517174" lvl="2" indent="-34288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Purkamiskustannukset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 Tuulivoimaloiden purkaminen käyttöiän lopussa voi olla kallista, ja vastuu purkamisesta voi jäädä kunnalle tai maanomistajille.</a:t>
            </a:r>
          </a:p>
          <a:p>
            <a:pPr marL="2517174" lvl="2" indent="-34288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rgbClr val="424242"/>
                </a:solidFill>
                <a:cs typeface="Arial" panose="020B0604020202020204" pitchFamily="34" charset="0"/>
              </a:rPr>
              <a:t>Lyhytikäisyys</a:t>
            </a:r>
            <a:r>
              <a:rPr lang="fi-FI" sz="2400" dirty="0">
                <a:solidFill>
                  <a:srgbClr val="424242"/>
                </a:solidFill>
                <a:cs typeface="Arial" panose="020B0604020202020204" pitchFamily="34" charset="0"/>
              </a:rPr>
              <a:t>: Tuulivoimalat eivät ole pitkäikäisiä investointeja, mikä voi aiheuttaa epävarmuutta pitkällä aikavälillä.</a:t>
            </a:r>
          </a:p>
          <a:p>
            <a:pPr marL="1259937" lvl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cs typeface="Arial" panose="020B0604020202020204" pitchFamily="34" charset="0"/>
            </a:endParaRPr>
          </a:p>
          <a:p>
            <a:pPr marL="1259937">
              <a:spcBef>
                <a:spcPts val="1200"/>
              </a:spcBef>
              <a:spcAft>
                <a:spcPts val="600"/>
              </a:spcAft>
            </a:pPr>
            <a:r>
              <a:rPr lang="fi-FI" sz="2800" b="1" dirty="0">
                <a:solidFill>
                  <a:srgbClr val="424242"/>
                </a:solidFill>
                <a:cs typeface="Arial" panose="020B0604020202020204" pitchFamily="34" charset="0"/>
              </a:rPr>
              <a:t>Näiden erojen perusteella voidaan nähdä, että positiivisesti suhtautuvat korostavat taloudellisia ja ympäristöystävällisiä hyötyjä, kun taas negatiivisesti suhtautuvat keskittyvät ympäristö-, melu- ja taloudellisiin haittoihin sekä sosiaalisiin ja pitkäaikaisiin vaikutuksiin.</a:t>
            </a:r>
          </a:p>
          <a:p>
            <a:br>
              <a:rPr lang="fi-FI" sz="2400" b="1" dirty="0">
                <a:cs typeface="Arial" panose="020B0604020202020204" pitchFamily="34" charset="0"/>
              </a:rPr>
            </a:br>
            <a:endParaRPr lang="fi-FI" altLang="fi-FI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320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D364A8-2B7D-03B7-9D5D-0DF918B689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EC41C-54BD-2D46-68C7-226AD485951B}"/>
              </a:ext>
            </a:extLst>
          </p:cNvPr>
          <p:cNvSpPr txBox="1"/>
          <p:nvPr/>
        </p:nvSpPr>
        <p:spPr>
          <a:xfrm>
            <a:off x="1105246" y="1668365"/>
            <a:ext cx="22864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4CFC96-0B6D-5DBF-264E-B0D8352C70CA}"/>
              </a:ext>
            </a:extLst>
          </p:cNvPr>
          <p:cNvSpPr txBox="1"/>
          <p:nvPr/>
        </p:nvSpPr>
        <p:spPr>
          <a:xfrm>
            <a:off x="590640" y="1668365"/>
            <a:ext cx="25365574" cy="10859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Analysoin tiedoston </a:t>
            </a:r>
            <a:r>
              <a:rPr lang="fi-FI" sz="2400" b="1" dirty="0">
                <a:solidFill>
                  <a:srgbClr val="424242"/>
                </a:solidFill>
                <a:latin typeface="Segoe Sans"/>
              </a:rPr>
              <a:t>DATA_AI.xlsx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 ja tässä on yhteenveto tuulivoimahankkeen haitoista, joita vastaajat mainitsivat:</a:t>
            </a:r>
          </a:p>
          <a:p>
            <a:pPr>
              <a:lnSpc>
                <a:spcPts val="4200"/>
              </a:lnSpc>
              <a:spcBef>
                <a:spcPts val="1950"/>
              </a:spcBef>
              <a:spcAft>
                <a:spcPts val="45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Ympäristöhaitat: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Luontokato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Metsäkato ja kasvillisuuden tuhoutuminen.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Eläinkannan väheneminen ja eläinten siirtyminen pois alueelta.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Mikromuovin leviäminen ympäristöön tuulivoimaloiden siivistä.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Maisemahaitta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Tuulivoimalat voivat pilata maisemaa ja aiheuttaa visuaalista haittaa.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Kulttuurimaiseman tuhoutuminen.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Vesistö- ja maaperähaitat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Vesistöjen ja pohjavesien pilaantuminen.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Suuret hakkuut ja maaperän muokkaus tuulivoimaloiden ja siirtolinjojen rakentamisen yhteydessä.</a:t>
            </a:r>
          </a:p>
          <a:p>
            <a:pPr>
              <a:lnSpc>
                <a:spcPts val="4200"/>
              </a:lnSpc>
              <a:spcBef>
                <a:spcPts val="1950"/>
              </a:spcBef>
              <a:spcAft>
                <a:spcPts val="45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Meluhaitat: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Äänisaaste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Tuulivoimaloiden tuottama melu häiritsee lähiasukkaita ja vaikuttaa heidän elämänlaatuunsa.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Infraäänet, jotka voivat aiheuttaa terveyshaittoja.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Valo- ja välkehaitat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Tuulivoimaloiden pyörivät siivet aiheuttavat välkehaittoja, jotka häiritsevät asukkaita.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557423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7F157B-C6FF-A234-A420-33A136D105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3993C8-21BD-C388-0FD7-9C7B5C2007E0}"/>
              </a:ext>
            </a:extLst>
          </p:cNvPr>
          <p:cNvSpPr txBox="1"/>
          <p:nvPr/>
        </p:nvSpPr>
        <p:spPr>
          <a:xfrm>
            <a:off x="1105246" y="1668365"/>
            <a:ext cx="22864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FA92D3-8850-DA5D-CA52-E376C88CF8C9}"/>
              </a:ext>
            </a:extLst>
          </p:cNvPr>
          <p:cNvSpPr txBox="1"/>
          <p:nvPr/>
        </p:nvSpPr>
        <p:spPr>
          <a:xfrm>
            <a:off x="575737" y="1563024"/>
            <a:ext cx="25365574" cy="11982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Kiinteistöjen arvon lasku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Tuulivoimaloiden läheisyys voi laskea kiinteistöjen arvoa ja vaikuttaa negatiivisesti kiinteistömarkkinoihin.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Mökkien ja loma-asuntojen vuokrauksen väheneminen.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Segoe Sans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Korvaukset maanomistajille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Maanomistajat kokevat, että he eivät saa riittäviä korvauksia maansa käytöstä tuulivoimahankkeissa.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Siirtolinjojen rakentamisesta aiheutuvat korvaukset ovat riittämättömiä.</a:t>
            </a:r>
          </a:p>
          <a:p>
            <a:pPr>
              <a:lnSpc>
                <a:spcPts val="4200"/>
              </a:lnSpc>
              <a:spcBef>
                <a:spcPts val="1950"/>
              </a:spcBef>
              <a:spcAft>
                <a:spcPts val="45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Sosiaaliset haitat: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Mielipiteiden jakautuminen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Tuulivoimahankkeet voivat jakaa paikallisten asukkaiden mielipiteitä ja aiheuttaa sosiaalista eripuraa.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Hanketta vastustavien leimaaminen ja sosiaalinen stigma.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Stressi ja terveyshaitat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Melu ja välke voivat nostaa asukkaiden stressitasoa ja vaikuttaa heidän terveyteensä negatiivisesti.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Tutkimusten mukaan tuulivoimaloiden läheisyys voi lisätä masennus- ja ahdistusoireita.</a:t>
            </a:r>
          </a:p>
          <a:p>
            <a:pPr>
              <a:lnSpc>
                <a:spcPts val="4200"/>
              </a:lnSpc>
              <a:spcBef>
                <a:spcPts val="1950"/>
              </a:spcBef>
              <a:spcAft>
                <a:spcPts val="45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Pitkäaikaiset haitat: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Purkamiskustannukset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Tuulivoimaloiden purkaminen käyttöiän lopussa voi olla kallista, ja vastuu purkamisesta voi jäädä kunnalle tai maanomistajille.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Purkamisen jälkeiset ympäristöhaitat.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Lyhytikäisyys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Tuulivoimalat eivät ole pitkäikäisiä investointeja, mikä voi aiheuttaa epävarmuutta pitkällä aikavälillä.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245396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621B4-95BA-7325-9F78-B1C3F7D6F8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287294-EDAE-9F0C-9F2F-263EEE0ECFDC}"/>
              </a:ext>
            </a:extLst>
          </p:cNvPr>
          <p:cNvSpPr txBox="1"/>
          <p:nvPr/>
        </p:nvSpPr>
        <p:spPr>
          <a:xfrm>
            <a:off x="1105246" y="1668365"/>
            <a:ext cx="22864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117C1B-2694-F9C3-D288-A5FB472A183C}"/>
              </a:ext>
            </a:extLst>
          </p:cNvPr>
          <p:cNvSpPr txBox="1"/>
          <p:nvPr/>
        </p:nvSpPr>
        <p:spPr>
          <a:xfrm>
            <a:off x="648889" y="724532"/>
            <a:ext cx="25365574" cy="4803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  <a:spcBef>
                <a:spcPts val="1950"/>
              </a:spcBef>
              <a:spcAft>
                <a:spcPts val="45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Muut haitat: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Rakentamisen aikaiset haitat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Rakentamisen aikaiset haitat, kuten liikenteen lisääntyminen ja rakennustyömaiden aiheuttama häiriö.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Paikallisten palveluiden kuormittuminen rakentamisen aikana.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Epäoikeudenmukaisuus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Maanomistajien ja paikallisten asukkaiden kokemukset epäoikeudenmukaisesta kohtelusta hankkeiden yhteydessä.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Nämä haitat kattavat laajan kirjon ympäristöön, talouteen, sosiaalisiin suhteisiin ja terveyteen liittyviä tekijöitä, jotka voivat vaikuttaa paikallisiin asukkaisiin ja ympäristöön tuulivoimahankkeiden toteutuksen yhteydessä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963600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39C747-B467-936E-3637-931C5971A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707825-369F-C60D-DE93-4E438F6A6221}"/>
              </a:ext>
            </a:extLst>
          </p:cNvPr>
          <p:cNvSpPr txBox="1"/>
          <p:nvPr/>
        </p:nvSpPr>
        <p:spPr>
          <a:xfrm>
            <a:off x="1105246" y="1668365"/>
            <a:ext cx="22864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0539C6-E476-3A62-DA87-BD63C2134879}"/>
              </a:ext>
            </a:extLst>
          </p:cNvPr>
          <p:cNvSpPr txBox="1"/>
          <p:nvPr/>
        </p:nvSpPr>
        <p:spPr>
          <a:xfrm>
            <a:off x="575737" y="1668365"/>
            <a:ext cx="25365574" cy="5973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  <a:spcBef>
                <a:spcPts val="1950"/>
              </a:spcBef>
              <a:spcAft>
                <a:spcPts val="45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Muut haitat: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Rakentamisen aikaiset haitat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Rakentamisen aikaiset haitat, kuten liikenteen lisääntyminen ja rakennustyömaiden aiheuttama häiriö.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Paikallisten palveluiden kuormittuminen rakentamisen aikana.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´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Epäoikeudenmukaisuus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Maanomistajien ja paikallisten asukkaiden kokemukset epäoikeudenmukaisesta kohtelusta hankkeiden yhteydessä.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Segoe Sans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i-FI" sz="2800" dirty="0">
                <a:solidFill>
                  <a:srgbClr val="424242"/>
                </a:solidFill>
                <a:latin typeface="Segoe Sans"/>
              </a:rPr>
              <a:t>Nämä haitat kattavat laajan kirjon ympäristöön, talouteen, sosiaalisiin suhteisiin ja terveyteen liittyviä tekijöitä, jotka voivat vaikuttaa paikallisiin asukkaisiin ja ympäristöön tuulivoimahankkeiden toteutuksen yhteydessä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06220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86882-E584-FDCC-C794-BB08443FD4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">
            <a:extLst>
              <a:ext uri="{FF2B5EF4-FFF2-40B4-BE49-F238E27FC236}">
                <a16:creationId xmlns:a16="http://schemas.microsoft.com/office/drawing/2014/main" id="{74053E82-07C8-BA61-2CCE-549F53738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706" y="2003293"/>
            <a:ext cx="19994765" cy="9633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828686"/>
            <a:r>
              <a:rPr lang="en-GB" sz="4000" dirty="0"/>
              <a:t>Tutkimus </a:t>
            </a:r>
            <a:r>
              <a:rPr lang="en-GB" sz="4000" dirty="0" err="1"/>
              <a:t>Löytänän</a:t>
            </a:r>
            <a:r>
              <a:rPr lang="en-GB" sz="4000" dirty="0"/>
              <a:t> </a:t>
            </a:r>
            <a:r>
              <a:rPr lang="en-GB" sz="4000" dirty="0" err="1"/>
              <a:t>tuulivoimahankealueeseen</a:t>
            </a:r>
            <a:r>
              <a:rPr lang="en-GB" sz="4000" dirty="0"/>
              <a:t> </a:t>
            </a:r>
            <a:r>
              <a:rPr lang="en-GB" sz="4000" dirty="0" err="1"/>
              <a:t>suhtautumisesta</a:t>
            </a:r>
            <a:endParaRPr lang="fi-FI" altLang="fi-FI" sz="4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defTabSz="1828686"/>
            <a:endParaRPr lang="fi-FI" altLang="fi-FI" sz="2000" b="1" dirty="0">
              <a:latin typeface="Avenir Next LT Pro Light" panose="020B0304020202020204" pitchFamily="34" charset="0"/>
            </a:endParaRPr>
          </a:p>
          <a:p>
            <a:pPr defTabSz="1828686"/>
            <a:r>
              <a:rPr lang="fi-FI" altLang="fi-FI" sz="2000" b="1" dirty="0">
                <a:latin typeface="Avenir Next LT Pro Light" panose="020B0304020202020204" pitchFamily="34" charset="0"/>
              </a:rPr>
              <a:t>Tutkimus toteutettiin puhelinhaastatteluina Norstat Finland Oy:n puhelinhaastattelukeskuksesta Porissa. Yhteensä haastatteluja tehtiin 331 kappaletta. Tutkimusta varten Norstat osti puhelinnumeronäytteen määritetyiltä postinumeroalueilta. Yhteensä löydettiin 1757 nimeä / numeroa, joista saatiin </a:t>
            </a:r>
            <a:r>
              <a:rPr lang="fi-FI" altLang="fi-FI" sz="2000" b="1" dirty="0" err="1">
                <a:latin typeface="Avenir Next LT Pro Light" panose="020B0304020202020204" pitchFamily="34" charset="0"/>
              </a:rPr>
              <a:t>edellämainittu</a:t>
            </a:r>
            <a:r>
              <a:rPr lang="fi-FI" altLang="fi-FI" sz="2000" b="1" dirty="0">
                <a:latin typeface="Avenir Next LT Pro Light" panose="020B0304020202020204" pitchFamily="34" charset="0"/>
              </a:rPr>
              <a:t> 331 haastattelua</a:t>
            </a:r>
          </a:p>
          <a:p>
            <a:pPr defTabSz="1828686"/>
            <a:endParaRPr lang="fi-FI" altLang="fi-FI" sz="2000" b="1" dirty="0">
              <a:latin typeface="Avenir Next LT Pro Light" panose="020B0304020202020204" pitchFamily="34" charset="0"/>
            </a:endParaRPr>
          </a:p>
          <a:p>
            <a:pPr defTabSz="1828686"/>
            <a:endParaRPr lang="fi-FI" altLang="fi-FI" sz="2000" b="1" dirty="0">
              <a:latin typeface="Avenir Next LT Pro Light" panose="020B0304020202020204" pitchFamily="34" charset="0"/>
            </a:endParaRPr>
          </a:p>
          <a:p>
            <a:pPr defTabSz="1828686"/>
            <a:endParaRPr lang="fi-FI" altLang="fi-FI" sz="2000" b="1" dirty="0">
              <a:latin typeface="Avenir Next LT Pro Light" panose="020B0304020202020204" pitchFamily="34" charset="0"/>
            </a:endParaRPr>
          </a:p>
          <a:p>
            <a:pPr defTabSz="1828686"/>
            <a:endParaRPr lang="fi-FI" altLang="fi-FI" sz="2000" b="1" dirty="0">
              <a:latin typeface="Avenir Next LT Pro Light" panose="020B0304020202020204" pitchFamily="34" charset="0"/>
            </a:endParaRPr>
          </a:p>
          <a:p>
            <a:pPr defTabSz="1828686"/>
            <a:endParaRPr lang="fi-FI" altLang="fi-FI" sz="2000" b="1" dirty="0">
              <a:latin typeface="Avenir Next LT Pro Light" panose="020B0304020202020204" pitchFamily="34" charset="0"/>
            </a:endParaRPr>
          </a:p>
          <a:p>
            <a:pPr defTabSz="1828686"/>
            <a:r>
              <a:rPr lang="fi-FI" altLang="fi-FI" sz="2000" b="1" dirty="0">
                <a:latin typeface="Avenir Next LT Pro Light" panose="020B0304020202020204" pitchFamily="34" charset="0"/>
              </a:rPr>
              <a:t>Puhelinhaastattelut tehtiin 22 – 27 toukokuuta 2025 välisenä aikana.</a:t>
            </a:r>
          </a:p>
          <a:p>
            <a:pPr defTabSz="1828686"/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defTabSz="1828686"/>
            <a:r>
              <a:rPr lang="fi-FI" altLang="fi-FI" sz="2000" b="1" dirty="0">
                <a:solidFill>
                  <a:srgbClr val="4A4A4A"/>
                </a:solidFill>
                <a:latin typeface="Avenir Next LT Pro Light" panose="020B0304020202020204" pitchFamily="34" charset="0"/>
              </a:rPr>
              <a:t>Tutkimuksessa selvitettiin vaikutusalueella asuvien henkilöiden suhtatumista tuulivoimahankkeeseen. Tulokset ovat esitetään</a:t>
            </a:r>
          </a:p>
          <a:p>
            <a:pPr defTabSz="1828686"/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marL="342900" indent="-342900" defTabSz="1828686">
              <a:buFontTx/>
              <a:buChar char="-"/>
            </a:pPr>
            <a:r>
              <a:rPr lang="fi-FI" altLang="fi-FI" sz="2000" b="1" dirty="0">
                <a:solidFill>
                  <a:srgbClr val="4A4A4A"/>
                </a:solidFill>
                <a:latin typeface="Avenir Next LT Pro Light" panose="020B0304020202020204" pitchFamily="34" charset="0"/>
              </a:rPr>
              <a:t>Power-Point </a:t>
            </a:r>
            <a:r>
              <a:rPr lang="fi-FI" altLang="fi-FI" sz="2000" b="1" dirty="0" err="1">
                <a:solidFill>
                  <a:srgbClr val="4A4A4A"/>
                </a:solidFill>
                <a:latin typeface="Avenir Next LT Pro Light" panose="020B0304020202020204" pitchFamily="34" charset="0"/>
              </a:rPr>
              <a:t>presentaatiossa</a:t>
            </a:r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marL="342900" indent="-342900" defTabSz="1828686">
              <a:buFontTx/>
              <a:buChar char="-"/>
            </a:pPr>
            <a:r>
              <a:rPr lang="fi-FI" altLang="fi-FI" sz="2000" b="1" dirty="0">
                <a:solidFill>
                  <a:srgbClr val="4A4A4A"/>
                </a:solidFill>
                <a:latin typeface="Avenir Next LT Pro Light" panose="020B0304020202020204" pitchFamily="34" charset="0"/>
              </a:rPr>
              <a:t>Taulukkoina</a:t>
            </a:r>
          </a:p>
          <a:p>
            <a:pPr marL="342900" indent="-342900" defTabSz="1828686">
              <a:buFontTx/>
              <a:buChar char="-"/>
            </a:pPr>
            <a:r>
              <a:rPr lang="fi-FI" altLang="fi-FI" sz="2000" b="1" dirty="0">
                <a:solidFill>
                  <a:srgbClr val="4A4A4A"/>
                </a:solidFill>
                <a:latin typeface="Avenir Next LT Pro Light" panose="020B0304020202020204" pitchFamily="34" charset="0"/>
              </a:rPr>
              <a:t>Avointen listaukset taustatietoineen </a:t>
            </a:r>
            <a:r>
              <a:rPr lang="fi-FI" altLang="fi-FI" sz="2000" b="1" dirty="0" err="1">
                <a:solidFill>
                  <a:srgbClr val="4A4A4A"/>
                </a:solidFill>
                <a:latin typeface="Avenir Next LT Pro Light" panose="020B0304020202020204" pitchFamily="34" charset="0"/>
              </a:rPr>
              <a:t>excelissa</a:t>
            </a:r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marL="342900" indent="-342900" defTabSz="1828686">
              <a:buFontTx/>
              <a:buChar char="-"/>
            </a:pPr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defTabSz="1828686"/>
            <a:r>
              <a:rPr lang="fi-FI" altLang="fi-FI" sz="2000" b="1" dirty="0">
                <a:solidFill>
                  <a:srgbClr val="4A4A4A"/>
                </a:solidFill>
                <a:latin typeface="Avenir Next LT Pro Light" panose="020B0304020202020204" pitchFamily="34" charset="0"/>
              </a:rPr>
              <a:t>Avointen tulokset analysoitiin tekoälyn avulla (</a:t>
            </a:r>
            <a:r>
              <a:rPr lang="fi-FI" altLang="fi-FI" sz="2000" b="1" dirty="0" err="1">
                <a:solidFill>
                  <a:srgbClr val="4A4A4A"/>
                </a:solidFill>
                <a:latin typeface="Avenir Next LT Pro Light" panose="020B0304020202020204" pitchFamily="34" charset="0"/>
              </a:rPr>
              <a:t>copilot</a:t>
            </a:r>
            <a:r>
              <a:rPr lang="fi-FI" altLang="fi-FI" sz="2000" b="1" dirty="0">
                <a:solidFill>
                  <a:srgbClr val="4A4A4A"/>
                </a:solidFill>
                <a:latin typeface="Avenir Next LT Pro Light" panose="020B0304020202020204" pitchFamily="34" charset="0"/>
              </a:rPr>
              <a:t>). </a:t>
            </a:r>
            <a:r>
              <a:rPr lang="fi-FI" altLang="fi-FI" sz="2000" b="1" dirty="0" err="1">
                <a:solidFill>
                  <a:srgbClr val="4A4A4A"/>
                </a:solidFill>
                <a:latin typeface="Avenir Next LT Pro Light" panose="020B0304020202020204" pitchFamily="34" charset="0"/>
              </a:rPr>
              <a:t>Teköälyn</a:t>
            </a:r>
            <a:r>
              <a:rPr lang="fi-FI" altLang="fi-FI" sz="2000" b="1" dirty="0">
                <a:solidFill>
                  <a:srgbClr val="4A4A4A"/>
                </a:solidFill>
                <a:latin typeface="Avenir Next LT Pro Light" panose="020B0304020202020204" pitchFamily="34" charset="0"/>
              </a:rPr>
              <a:t> tekemät yhteenvedot ovat esityksen liitteenä</a:t>
            </a:r>
          </a:p>
          <a:p>
            <a:pPr defTabSz="1828686"/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defTabSz="1828686"/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defTabSz="1828686"/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defTabSz="1828686"/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defTabSz="1828686"/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defTabSz="1828686"/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defTabSz="1828686"/>
            <a:r>
              <a:rPr lang="fi-FI" altLang="fi-FI" sz="2000" b="1" dirty="0">
                <a:solidFill>
                  <a:srgbClr val="4A4A4A"/>
                </a:solidFill>
                <a:latin typeface="Avenir Next LT Pro Light" panose="020B0304020202020204" pitchFamily="34" charset="0"/>
              </a:rPr>
              <a:t>Helsingissä 28.5.2025</a:t>
            </a:r>
          </a:p>
          <a:p>
            <a:pPr defTabSz="1828686"/>
            <a:r>
              <a:rPr lang="fi-FI" altLang="fi-FI" sz="2000" b="1" dirty="0">
                <a:solidFill>
                  <a:srgbClr val="4A4A4A"/>
                </a:solidFill>
                <a:latin typeface="Avenir Next LT Pro Light" panose="020B0304020202020204" pitchFamily="34" charset="0"/>
              </a:rPr>
              <a:t>Antti Suomela, Norstat Finland</a:t>
            </a:r>
          </a:p>
          <a:p>
            <a:pPr defTabSz="1828686"/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defTabSz="1828686"/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defTabSz="1828686"/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95E42D1B-120A-425A-9517-AE14D8097CE5}"/>
              </a:ext>
            </a:extLst>
          </p:cNvPr>
          <p:cNvSpPr txBox="1">
            <a:spLocks/>
          </p:cNvSpPr>
          <p:nvPr/>
        </p:nvSpPr>
        <p:spPr>
          <a:xfrm>
            <a:off x="1196871" y="2936741"/>
            <a:ext cx="22328147" cy="90941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30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br>
              <a:rPr lang="fi-FI" sz="2400" dirty="0">
                <a:solidFill>
                  <a:srgbClr val="000000"/>
                </a:solidFill>
                <a:cs typeface="Arial" pitchFamily="34" charset="0"/>
              </a:rPr>
            </a:b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F2C01D-82AF-0722-0534-05721AFBB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7734" y="3845052"/>
            <a:ext cx="6705600" cy="105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26838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1AF2E-7FA5-191D-BB07-74C24B35C3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">
            <a:extLst>
              <a:ext uri="{FF2B5EF4-FFF2-40B4-BE49-F238E27FC236}">
                <a16:creationId xmlns:a16="http://schemas.microsoft.com/office/drawing/2014/main" id="{979FA74F-0459-FD13-BC6D-16DE31DA1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6969" y="3409405"/>
            <a:ext cx="19994765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828686"/>
            <a:r>
              <a:rPr lang="fi-FI" sz="4000" dirty="0"/>
              <a:t>Kysymys: </a:t>
            </a:r>
          </a:p>
          <a:p>
            <a:pPr defTabSz="1828686"/>
            <a:r>
              <a:rPr lang="fi-FI" sz="4000" dirty="0"/>
              <a:t>Kuinka suhtaudutte </a:t>
            </a:r>
            <a:r>
              <a:rPr lang="fi-FI" sz="4000" dirty="0" err="1"/>
              <a:t>Löytänän</a:t>
            </a:r>
            <a:r>
              <a:rPr lang="fi-FI" sz="4000" dirty="0"/>
              <a:t> tuulivoimahankkeeseen?</a:t>
            </a:r>
          </a:p>
          <a:p>
            <a:pPr defTabSz="1828686"/>
            <a:endParaRPr lang="fi-FI" sz="4000" dirty="0"/>
          </a:p>
          <a:p>
            <a:pPr defTabSz="1828686"/>
            <a:r>
              <a:rPr lang="fi-FI" sz="3000" b="1" dirty="0"/>
              <a:t>Vastausvaihtoehdot</a:t>
            </a:r>
          </a:p>
          <a:p>
            <a:pPr marL="514350" indent="-514350" defTabSz="1828686">
              <a:buFont typeface="+mj-lt"/>
              <a:buAutoNum type="arabicPeriod"/>
            </a:pPr>
            <a:r>
              <a:rPr lang="fi-FI" sz="3000" dirty="0"/>
              <a:t>Erittäin myönteisesti</a:t>
            </a:r>
          </a:p>
          <a:p>
            <a:pPr marL="514350" indent="-514350" defTabSz="1828686">
              <a:buFont typeface="+mj-lt"/>
              <a:buAutoNum type="arabicPeriod"/>
            </a:pPr>
            <a:r>
              <a:rPr lang="fi-FI" sz="3000" dirty="0"/>
              <a:t>Melko myönteisesti</a:t>
            </a:r>
          </a:p>
          <a:p>
            <a:pPr marL="514350" indent="-514350" defTabSz="1828686">
              <a:buFont typeface="+mj-lt"/>
              <a:buAutoNum type="arabicPeriod"/>
            </a:pPr>
            <a:r>
              <a:rPr lang="fi-FI" sz="3000" dirty="0"/>
              <a:t>En myönteisesti enkä kielteisesti/Neutraali</a:t>
            </a:r>
          </a:p>
          <a:p>
            <a:pPr marL="514350" indent="-514350" defTabSz="1828686">
              <a:buFont typeface="+mj-lt"/>
              <a:buAutoNum type="arabicPeriod"/>
            </a:pPr>
            <a:r>
              <a:rPr lang="fi-FI" sz="3000" dirty="0"/>
              <a:t>Melko kielteisesti</a:t>
            </a:r>
          </a:p>
          <a:p>
            <a:pPr marL="514350" indent="-514350" defTabSz="1828686">
              <a:buFont typeface="+mj-lt"/>
              <a:buAutoNum type="arabicPeriod"/>
            </a:pPr>
            <a:r>
              <a:rPr lang="fi-FI" sz="3000" dirty="0"/>
              <a:t>Erittäin kielteisesti</a:t>
            </a:r>
          </a:p>
          <a:p>
            <a:pPr marL="514350" indent="-514350" defTabSz="1828686">
              <a:buFont typeface="+mj-lt"/>
              <a:buAutoNum type="arabicPeriod"/>
            </a:pPr>
            <a:r>
              <a:rPr lang="fi-FI" sz="3000" dirty="0"/>
              <a:t>En osaa sanoa</a:t>
            </a:r>
          </a:p>
          <a:p>
            <a:pPr marL="514350" indent="-514350" defTabSz="1828686">
              <a:buFont typeface="+mj-lt"/>
              <a:buAutoNum type="arabicPeriod"/>
            </a:pPr>
            <a:r>
              <a:rPr lang="fi-FI" sz="3000" dirty="0"/>
              <a:t>En tunne kyseistä tuulivoimahanketta</a:t>
            </a:r>
          </a:p>
          <a:p>
            <a:pPr defTabSz="1828686"/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0C71F468-FE79-A09A-B73D-6D9BB4EA8A02}"/>
              </a:ext>
            </a:extLst>
          </p:cNvPr>
          <p:cNvSpPr txBox="1">
            <a:spLocks/>
          </p:cNvSpPr>
          <p:nvPr/>
        </p:nvSpPr>
        <p:spPr>
          <a:xfrm>
            <a:off x="1196871" y="2936741"/>
            <a:ext cx="22328147" cy="90941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30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br>
              <a:rPr lang="fi-FI" sz="2400" dirty="0">
                <a:solidFill>
                  <a:srgbClr val="000000"/>
                </a:solidFill>
                <a:cs typeface="Arial" pitchFamily="34" charset="0"/>
              </a:rPr>
            </a:b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89839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B1756C-7639-78DF-921F-89259A7A8F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5208E240-3FFF-6206-78E8-EF7EAD45D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0071" y="670354"/>
            <a:ext cx="20690355" cy="761114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fi-FI" sz="4400" b="1" dirty="0"/>
              <a:t>Kuinka suhtaudutte </a:t>
            </a:r>
            <a:r>
              <a:rPr lang="fi-FI" sz="4400" b="1" dirty="0" err="1"/>
              <a:t>Löytänän</a:t>
            </a:r>
            <a:r>
              <a:rPr lang="fi-FI" sz="4400" b="1" dirty="0"/>
              <a:t> tuulivoimahankkeeseen?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FA3729-96A8-767C-D4CE-07D884040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454410" y="711422"/>
            <a:ext cx="1266016" cy="466143"/>
          </a:xfrm>
        </p:spPr>
        <p:txBody>
          <a:bodyPr/>
          <a:lstStyle/>
          <a:p>
            <a:fld id="{19CB8563-5779-4086-95EC-95FA40C371CD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1C2C3E2-F6AB-0CE1-1ED1-579FEDFFCF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5174369"/>
              </p:ext>
            </p:extLst>
          </p:nvPr>
        </p:nvGraphicFramePr>
        <p:xfrm>
          <a:off x="946150" y="2456018"/>
          <a:ext cx="21508260" cy="10435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464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54964-D09A-76DC-07E6-71A25D16B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A626F0F8-85CB-90CA-678A-C6DD874C6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0071" y="670354"/>
            <a:ext cx="20690355" cy="761114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fi-FI" sz="4400" b="1" dirty="0"/>
              <a:t>Kuinka suhtaudutte </a:t>
            </a:r>
            <a:r>
              <a:rPr lang="fi-FI" sz="4400" b="1" dirty="0" err="1"/>
              <a:t>Löytänän</a:t>
            </a:r>
            <a:r>
              <a:rPr lang="fi-FI" sz="4400" b="1" dirty="0"/>
              <a:t> tuulivoimahankkeeseen?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98535-02F5-FB0A-1A0A-9EB1E3128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454410" y="711422"/>
            <a:ext cx="1266016" cy="466143"/>
          </a:xfrm>
        </p:spPr>
        <p:txBody>
          <a:bodyPr/>
          <a:lstStyle/>
          <a:p>
            <a:fld id="{19CB8563-5779-4086-95EC-95FA40C371CD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4F1449A-887E-5EE9-5A68-44EC75688A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2222663"/>
              </p:ext>
            </p:extLst>
          </p:nvPr>
        </p:nvGraphicFramePr>
        <p:xfrm>
          <a:off x="946150" y="2456018"/>
          <a:ext cx="21508260" cy="10435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55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E0D6F0-AD5C-5564-E843-5689494E5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2">
            <a:extLst>
              <a:ext uri="{FF2B5EF4-FFF2-40B4-BE49-F238E27FC236}">
                <a16:creationId xmlns:a16="http://schemas.microsoft.com/office/drawing/2014/main" id="{B0D797B6-A07F-7997-C8D0-35387D7A6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975" y="6858000"/>
            <a:ext cx="1999476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828686"/>
            <a:r>
              <a:rPr lang="fi-FI" sz="4000" dirty="0"/>
              <a:t>Tekoälyllä analysoidut avoimet vastaukset</a:t>
            </a:r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  <a:p>
            <a:pPr defTabSz="1828686"/>
            <a:endParaRPr lang="fi-FI" altLang="fi-FI" sz="2000" b="1" dirty="0">
              <a:solidFill>
                <a:srgbClr val="4A4A4A"/>
              </a:solidFill>
              <a:latin typeface="Avenir Next LT Pro Light" panose="020B0304020202020204" pitchFamily="34" charset="0"/>
            </a:endParaRP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0D3F6EEF-B61B-3F18-975F-5430A67CC302}"/>
              </a:ext>
            </a:extLst>
          </p:cNvPr>
          <p:cNvSpPr txBox="1">
            <a:spLocks/>
          </p:cNvSpPr>
          <p:nvPr/>
        </p:nvSpPr>
        <p:spPr>
          <a:xfrm>
            <a:off x="1196871" y="2936741"/>
            <a:ext cx="22328147" cy="90941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30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br>
              <a:rPr lang="fi-FI" sz="2400" dirty="0">
                <a:solidFill>
                  <a:srgbClr val="000000"/>
                </a:solidFill>
                <a:cs typeface="Arial" pitchFamily="34" charset="0"/>
              </a:rPr>
            </a:b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defTabSz="1828686" eaLnBrk="0" hangingPunct="0">
              <a:spcBef>
                <a:spcPct val="0"/>
              </a:spcBef>
              <a:buNone/>
              <a:defRPr/>
            </a:pPr>
            <a:endParaRPr lang="fi-FI" sz="2400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00736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E46A43-0314-DCC3-387C-23056EC24D6E}"/>
              </a:ext>
            </a:extLst>
          </p:cNvPr>
          <p:cNvSpPr txBox="1"/>
          <p:nvPr/>
        </p:nvSpPr>
        <p:spPr>
          <a:xfrm>
            <a:off x="759086" y="1540367"/>
            <a:ext cx="22864239" cy="1112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i-FI" sz="28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Analysoin tiedoston </a:t>
            </a:r>
            <a:r>
              <a:rPr lang="fi-FI" sz="28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DATA_AI.xlsx</a:t>
            </a:r>
            <a:r>
              <a:rPr lang="fi-FI" sz="28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ja tässä on yhteenveto siitä, mitä</a:t>
            </a:r>
            <a:r>
              <a:rPr lang="fi-FI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myönteisesti </a:t>
            </a:r>
            <a:r>
              <a:rPr lang="fi-FI" sz="28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tuulivoimahankkeeseen suhtautuvat kertovat hyödyistä: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fi-FI" sz="2800" dirty="0">
              <a:solidFill>
                <a:srgbClr val="4242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Taloudelliset hyödyt</a:t>
            </a:r>
            <a:r>
              <a:rPr lang="fi-FI" sz="24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Verotulot kunnalle</a:t>
            </a:r>
            <a:r>
              <a:rPr lang="fi-FI" sz="24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Useat vastaajat mainitsevat, että tuulivoimahanke tuo merkittäviä verotuloja kunnalle, mikä auttaa parantamaan kunnan taloutta ja palveluita.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Työllisyys</a:t>
            </a:r>
            <a:r>
              <a:rPr lang="fi-FI" sz="24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Hankkeen rakentaminen ja ylläpito luovat työpaikkoja paikallisille asukkaille, mikä lisää työllisyyttä ja elinvoimaa alueella.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Paikallisten palveluiden käyttö</a:t>
            </a:r>
            <a:r>
              <a:rPr lang="fi-FI" sz="24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Asennusporukka ja huoltotyöt lisäävät paikallisten palveluiden käyttöä, mikä tuo tuloja paikallisille yrityksille.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Ympäristöystävällisyys</a:t>
            </a:r>
            <a:r>
              <a:rPr lang="fi-FI" sz="24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Puhdas energia</a:t>
            </a:r>
            <a:r>
              <a:rPr lang="fi-FI" sz="24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Tuulivoima on uusiutuvaa ja ympäristöystävällistä energiaa, joka vähentää päästöjä ja auttaa torjumaan ilmastonmuutosta.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Huoltovarmuus</a:t>
            </a:r>
            <a:r>
              <a:rPr lang="fi-FI" sz="24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Tuulivoima parantaa energian huoltovarmuutta, erityisesti kriisitilanteissa.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Kunnan brändi ja elinvoimaisuus</a:t>
            </a:r>
            <a:r>
              <a:rPr lang="fi-FI" sz="24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Kunnan imagon parantaminen</a:t>
            </a:r>
            <a:r>
              <a:rPr lang="fi-FI" sz="24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Uusiutuvan energian hankkeet parantavat kunnan brändiä ja elinvoimaisuutta, mikä voi houkutella uusia asukkaita ja yrityksiä alueelle.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Infrastruktuurin parantaminen</a:t>
            </a:r>
            <a:r>
              <a:rPr lang="fi-FI" sz="24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Teiden kunto</a:t>
            </a:r>
            <a:r>
              <a:rPr lang="fi-FI" sz="24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Tuulivoimalat vaativat hyväkuntoiset tiet, mikä parantaa paikallista infrastruktuuria.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Sähkön hinta</a:t>
            </a:r>
            <a:r>
              <a:rPr lang="fi-FI" sz="24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Sähkön hinnan lasku</a:t>
            </a:r>
            <a:r>
              <a:rPr lang="fi-FI" sz="2400" dirty="0">
                <a:solidFill>
                  <a:srgbClr val="4242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Tuulivoima voi auttaa laskemaan sähkön hintaa pitkällä aikavälillä, mikä tuo säästöjä asukkaille.</a:t>
            </a:r>
          </a:p>
          <a:p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98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7B8627-A570-70B2-63D7-6FA5F0A14F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C8CB36-33AF-92C9-7494-66326123EC79}"/>
              </a:ext>
            </a:extLst>
          </p:cNvPr>
          <p:cNvSpPr txBox="1"/>
          <p:nvPr/>
        </p:nvSpPr>
        <p:spPr>
          <a:xfrm>
            <a:off x="759087" y="1546667"/>
            <a:ext cx="22864239" cy="9864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i-FI" sz="2800" dirty="0">
                <a:solidFill>
                  <a:srgbClr val="424242"/>
                </a:solidFill>
                <a:latin typeface="Segoe Sans"/>
              </a:rPr>
              <a:t>Analysoin tiedoston </a:t>
            </a:r>
            <a:r>
              <a:rPr lang="fi-FI" sz="2800" b="1" dirty="0">
                <a:solidFill>
                  <a:srgbClr val="424242"/>
                </a:solidFill>
                <a:latin typeface="Segoe Sans"/>
              </a:rPr>
              <a:t>DATA_AI.xlsx</a:t>
            </a:r>
            <a:r>
              <a:rPr lang="fi-FI" sz="2800" dirty="0">
                <a:solidFill>
                  <a:srgbClr val="424242"/>
                </a:solidFill>
                <a:latin typeface="Segoe Sans"/>
              </a:rPr>
              <a:t> ja tässä on yhteenveto siitä, mitä </a:t>
            </a:r>
            <a:r>
              <a:rPr lang="fi-FI" sz="2800" b="1" dirty="0">
                <a:solidFill>
                  <a:schemeClr val="accent4">
                    <a:lumMod val="75000"/>
                  </a:schemeClr>
                </a:solidFill>
                <a:latin typeface="Segoe Sans"/>
              </a:rPr>
              <a:t>neutraalisti</a:t>
            </a:r>
            <a:r>
              <a:rPr lang="fi-FI" sz="2800" dirty="0">
                <a:solidFill>
                  <a:srgbClr val="424242"/>
                </a:solidFill>
                <a:latin typeface="Segoe Sans"/>
              </a:rPr>
              <a:t> tuulivoimahankkeeseen suhtautuvat kertovat hyödyistä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fi-FI" sz="2400" dirty="0">
              <a:solidFill>
                <a:srgbClr val="424242"/>
              </a:solidFill>
              <a:latin typeface="Segoe Sans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Taloudelliset hyödyt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Verotulot kunnalle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 Monet vastaajat mainitsevat, että tuulivoimahanke tuo verotuloja kunnalle, mikä auttaa parantamaan kunnan taloutta.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Työllisyys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 Hankkeen rakentaminen ja ylläpito voivat luoda työpaikkoja, vaikka vaikutus voi olla hetkellinen.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Segoe Sans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Sähkön omavaraisuus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Energiantuotanto kriisitilanteissa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 Tuulivoima voi parantaa sähkön omavaraisuutta kriisitilanteissa, mikä lisää energian huoltovarmuutta.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Segoe Sans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Paikallisten palveluiden käyttö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Paikallisten palveluiden käyttö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 Rakennusvaiheessa ja huoltotöissä tarvitaan paikallisia palveluita, mikä tuo tuloja paikallisille yrityksille.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Segoe Sans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Infrastruktuurin parantaminen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Teiden kunto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 Tuulivoimalat vaativat hyväkuntoiset tiet, mikä parantaa paikallista infrastruktuuria.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Segoe Sans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Yleinen taloudellinen hyöty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Taloudellinen hyöty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 Vaikka jotkut vastaajat eivät osaa tarkemmin määritellä hyötyjä, he uskovat, että hanke tuo taloudellista hyötyä kunnalle.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686025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414324-A300-5BD9-7C6E-B52BA43A0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83CF16-1B36-E2B5-0214-4AFC53CD6E47}"/>
              </a:ext>
            </a:extLst>
          </p:cNvPr>
          <p:cNvSpPr txBox="1"/>
          <p:nvPr/>
        </p:nvSpPr>
        <p:spPr>
          <a:xfrm>
            <a:off x="719832" y="1544207"/>
            <a:ext cx="22864239" cy="10987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i-FI" sz="2800" dirty="0">
                <a:solidFill>
                  <a:srgbClr val="424242"/>
                </a:solidFill>
                <a:latin typeface="Segoe Sans"/>
              </a:rPr>
              <a:t>Analysoin tiedoston </a:t>
            </a:r>
            <a:r>
              <a:rPr lang="fi-FI" sz="2800" b="1" dirty="0">
                <a:solidFill>
                  <a:srgbClr val="424242"/>
                </a:solidFill>
                <a:latin typeface="Segoe Sans"/>
              </a:rPr>
              <a:t>DATA_AI.xlsx</a:t>
            </a:r>
            <a:r>
              <a:rPr lang="fi-FI" sz="2800" dirty="0">
                <a:solidFill>
                  <a:srgbClr val="424242"/>
                </a:solidFill>
                <a:latin typeface="Segoe Sans"/>
              </a:rPr>
              <a:t> ja tässä on yhteenveto siitä, </a:t>
            </a:r>
            <a:r>
              <a:rPr lang="fi-FI" sz="2800" b="1" dirty="0">
                <a:solidFill>
                  <a:srgbClr val="FF0000"/>
                </a:solidFill>
                <a:latin typeface="Segoe Sans"/>
              </a:rPr>
              <a:t>mitä negatiivisesti </a:t>
            </a:r>
            <a:r>
              <a:rPr lang="fi-FI" sz="2800" dirty="0">
                <a:solidFill>
                  <a:srgbClr val="424242"/>
                </a:solidFill>
                <a:latin typeface="Segoe Sans"/>
              </a:rPr>
              <a:t>tuulivoimahankkeeseen suhtautuvat kertovat hyödyistä: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fi-FI" sz="2400" dirty="0">
              <a:solidFill>
                <a:srgbClr val="424242"/>
              </a:solidFill>
              <a:latin typeface="Segoe Sans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Taloudelliset hyödyt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Verotulot kunnalle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 Useat vastaajat mainitsevat, että tuulivoimahanke tuo verotuloja kunnalle, mikä auttaa parantamaan kunnan taloutta.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Työllisyys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 Hankkeen rakentaminen ja ylläpito voivat luoda työpaikkoja, vaikka vaikutus voi olla hetkellinen.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Segoe Sans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Paikallisten palveluiden käyttö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Paikallisten palveluiden käyttö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 Rakennusvaiheessa ja huoltotöissä tarvitaan paikallisia palveluita, mikä tuo tuloja paikallisille yrityksille.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Segoe Sans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Infrastruktuurin parantaminen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Teiden kunto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 Tuulivoimalat vaativat hyväkuntoiset tiet, mikä parantaa paikallista infrastruktuuria.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Segoe Sans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Yleinen taloudellinen hyöty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Taloudellinen hyöty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 Vaikka jotkut vastaajat eivät osaa tarkemmin määritellä hyötyjä, he uskovat, että hanke tuo taloudellista hyötyä kunnalle.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Segoe Sans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 Sähkön omavaraisuus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sz="2400" b="1" dirty="0">
                <a:solidFill>
                  <a:srgbClr val="424242"/>
                </a:solidFill>
                <a:latin typeface="Segoe Sans"/>
              </a:rPr>
              <a:t>Energiantuotanto kriisitilanteissa</a:t>
            </a:r>
            <a:r>
              <a:rPr lang="fi-FI" sz="2400" dirty="0">
                <a:solidFill>
                  <a:srgbClr val="424242"/>
                </a:solidFill>
                <a:latin typeface="Segoe Sans"/>
              </a:rPr>
              <a:t>: Tuulivoima voi parantaa sähkön omavaraisuutta kriisitilanteissa, mikä lisää energian huoltovarmuutta.</a:t>
            </a:r>
          </a:p>
          <a:p>
            <a:pPr marL="1485826" lvl="1" indent="-57147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i-FI" sz="2400" dirty="0">
              <a:solidFill>
                <a:srgbClr val="424242"/>
              </a:solidFill>
              <a:latin typeface="Segoe Sans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i-FI" sz="2400" dirty="0">
                <a:solidFill>
                  <a:srgbClr val="424242"/>
                </a:solidFill>
                <a:latin typeface="Segoe Sans"/>
              </a:rPr>
              <a:t>Vaikka negatiivisesti suhtautuvat korostavat enemmän hankkeen haittoja, he tunnistavat myös joitakin hyötyjä, erityisesti taloudellisia ja infrastruktuuriin liittyviä etuja.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224132860"/>
      </p:ext>
    </p:extLst>
  </p:cSld>
  <p:clrMapOvr>
    <a:masterClrMapping/>
  </p:clrMapOvr>
</p:sld>
</file>

<file path=ppt/theme/theme1.xml><?xml version="1.0" encoding="utf-8"?>
<a:theme xmlns:a="http://schemas.openxmlformats.org/drawingml/2006/main" name="Norstat">
  <a:themeElements>
    <a:clrScheme name="Custom 5">
      <a:dk1>
        <a:srgbClr val="000000"/>
      </a:dk1>
      <a:lt1>
        <a:srgbClr val="FFFFFF"/>
      </a:lt1>
      <a:dk2>
        <a:srgbClr val="FF6D00"/>
      </a:dk2>
      <a:lt2>
        <a:srgbClr val="FFDDE2"/>
      </a:lt2>
      <a:accent1>
        <a:srgbClr val="031C1C"/>
      </a:accent1>
      <a:accent2>
        <a:srgbClr val="00C999"/>
      </a:accent2>
      <a:accent3>
        <a:srgbClr val="C7FFF5"/>
      </a:accent3>
      <a:accent4>
        <a:srgbClr val="0099E8"/>
      </a:accent4>
      <a:accent5>
        <a:srgbClr val="C7FAFF"/>
      </a:accent5>
      <a:accent6>
        <a:srgbClr val="FF5772"/>
      </a:accent6>
      <a:hlink>
        <a:srgbClr val="000000"/>
      </a:hlink>
      <a:folHlink>
        <a:srgbClr val="000000"/>
      </a:folHlink>
    </a:clrScheme>
    <a:fontScheme name="Norstat Avenir">
      <a:majorFont>
        <a:latin typeface="Avenir Next Demi Bold"/>
        <a:ea typeface=""/>
        <a:cs typeface=""/>
      </a:majorFont>
      <a:minorFont>
        <a:latin typeface="Avenir Nex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ts val="3000"/>
          </a:lnSpc>
          <a:defRPr sz="26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762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ts val="3000"/>
          </a:lnSpc>
          <a:defRPr sz="2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XYachts_Presis  -  Read-Only" id="{F6A4B049-0E23-412D-92F6-5D6785422658}" vid="{698F66C3-C176-4481-823F-9E5752ECD66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XYachts_Presis</Template>
  <TotalTime>7024</TotalTime>
  <Words>1412</Words>
  <Application>Microsoft Office PowerPoint</Application>
  <PresentationFormat>Mukautettu</PresentationFormat>
  <Paragraphs>231</Paragraphs>
  <Slides>15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3" baseType="lpstr">
      <vt:lpstr>Arial</vt:lpstr>
      <vt:lpstr>Avenir Next</vt:lpstr>
      <vt:lpstr>Avenir Next Demi Bold</vt:lpstr>
      <vt:lpstr>Avenir Next LT Pro Light</vt:lpstr>
      <vt:lpstr>Calibri</vt:lpstr>
      <vt:lpstr>ES Peak Light</vt:lpstr>
      <vt:lpstr>Segoe Sans</vt:lpstr>
      <vt:lpstr>Norstat</vt:lpstr>
      <vt:lpstr>Löytänän tuulivoimahankealueeseen suhtautuminen</vt:lpstr>
      <vt:lpstr>PowerPoint-esitys</vt:lpstr>
      <vt:lpstr>PowerPoint-esitys</vt:lpstr>
      <vt:lpstr>Kuinka suhtaudutte Löytänän tuulivoimahankkeeseen?</vt:lpstr>
      <vt:lpstr>Kuinka suhtaudutte Löytänän tuulivoimahankkeeseen?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X-Yachts asiakastyytyväisyystutkimus Maaliskuu 2022</dc:title>
  <dc:creator>Sanna Terkomaa</dc:creator>
  <cp:lastModifiedBy>Miettinen Emilia</cp:lastModifiedBy>
  <cp:revision>350</cp:revision>
  <dcterms:created xsi:type="dcterms:W3CDTF">2022-03-23T11:44:28Z</dcterms:created>
  <dcterms:modified xsi:type="dcterms:W3CDTF">2025-05-28T12:43:16Z</dcterms:modified>
</cp:coreProperties>
</file>